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1" r:id="rId1"/>
  </p:sldMasterIdLst>
  <p:notesMasterIdLst>
    <p:notesMasterId r:id="rId42"/>
  </p:notesMasterIdLst>
  <p:sldIdLst>
    <p:sldId id="275" r:id="rId2"/>
    <p:sldId id="256" r:id="rId3"/>
    <p:sldId id="2540" r:id="rId4"/>
    <p:sldId id="276" r:id="rId5"/>
    <p:sldId id="274" r:id="rId6"/>
    <p:sldId id="2557" r:id="rId7"/>
    <p:sldId id="2558" r:id="rId8"/>
    <p:sldId id="2559" r:id="rId9"/>
    <p:sldId id="2560" r:id="rId10"/>
    <p:sldId id="2541" r:id="rId11"/>
    <p:sldId id="262" r:id="rId12"/>
    <p:sldId id="263" r:id="rId13"/>
    <p:sldId id="264" r:id="rId14"/>
    <p:sldId id="270" r:id="rId15"/>
    <p:sldId id="273" r:id="rId16"/>
    <p:sldId id="266" r:id="rId17"/>
    <p:sldId id="272" r:id="rId18"/>
    <p:sldId id="2561" r:id="rId19"/>
    <p:sldId id="2562" r:id="rId20"/>
    <p:sldId id="2563" r:id="rId21"/>
    <p:sldId id="2564" r:id="rId22"/>
    <p:sldId id="2567" r:id="rId23"/>
    <p:sldId id="278" r:id="rId24"/>
    <p:sldId id="279" r:id="rId25"/>
    <p:sldId id="2565" r:id="rId26"/>
    <p:sldId id="2566" r:id="rId27"/>
    <p:sldId id="2542" r:id="rId28"/>
    <p:sldId id="2543" r:id="rId29"/>
    <p:sldId id="2546" r:id="rId30"/>
    <p:sldId id="2545" r:id="rId31"/>
    <p:sldId id="2544" r:id="rId32"/>
    <p:sldId id="2547" r:id="rId33"/>
    <p:sldId id="2549" r:id="rId34"/>
    <p:sldId id="2548" r:id="rId35"/>
    <p:sldId id="2550" r:id="rId36"/>
    <p:sldId id="2551" r:id="rId37"/>
    <p:sldId id="2553" r:id="rId38"/>
    <p:sldId id="2555" r:id="rId39"/>
    <p:sldId id="2556" r:id="rId40"/>
    <p:sldId id="256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A12CEEB-BEC8-4798-80D4-7D9FF9AB5190}">
          <p14:sldIdLst>
            <p14:sldId id="275"/>
            <p14:sldId id="256"/>
            <p14:sldId id="2540"/>
            <p14:sldId id="276"/>
            <p14:sldId id="274"/>
            <p14:sldId id="2557"/>
            <p14:sldId id="2558"/>
            <p14:sldId id="2559"/>
            <p14:sldId id="2560"/>
            <p14:sldId id="2541"/>
            <p14:sldId id="262"/>
            <p14:sldId id="263"/>
            <p14:sldId id="264"/>
            <p14:sldId id="270"/>
            <p14:sldId id="273"/>
            <p14:sldId id="266"/>
            <p14:sldId id="272"/>
            <p14:sldId id="2561"/>
            <p14:sldId id="2562"/>
            <p14:sldId id="2563"/>
            <p14:sldId id="2564"/>
            <p14:sldId id="2567"/>
            <p14:sldId id="278"/>
            <p14:sldId id="279"/>
            <p14:sldId id="2565"/>
            <p14:sldId id="2566"/>
            <p14:sldId id="2542"/>
            <p14:sldId id="2543"/>
            <p14:sldId id="2546"/>
            <p14:sldId id="2545"/>
            <p14:sldId id="2544"/>
            <p14:sldId id="2547"/>
            <p14:sldId id="2549"/>
            <p14:sldId id="2548"/>
            <p14:sldId id="2550"/>
            <p14:sldId id="2551"/>
            <p14:sldId id="2553"/>
            <p14:sldId id="2555"/>
            <p14:sldId id="2556"/>
            <p14:sldId id="25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114" d="100"/>
          <a:sy n="114" d="100"/>
        </p:scale>
        <p:origin x="4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4C339-A560-4E68-8473-E67F75924381}" type="datetimeFigureOut">
              <a:rPr lang="es-PE" smtClean="0"/>
              <a:t>24/11/2021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FE21-6B47-4475-97EB-2F8FBF006699}" type="slidenum">
              <a:rPr lang="es-PE" smtClean="0"/>
              <a:t>‹Nº›</a:t>
            </a:fld>
            <a:endParaRPr lang="es-PE"/>
          </a:p>
        </p:txBody>
      </p:sp>
    </p:spTree>
    <p:extLst>
      <p:ext uri="{BB962C8B-B14F-4D97-AF65-F5344CB8AC3E}">
        <p14:creationId xmlns:p14="http://schemas.microsoft.com/office/powerpoint/2010/main" val="332176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3CFA0038-7055-434C-B6C4-B8C69565C600}" type="slidenum">
              <a:rPr lang="es-ES" smtClean="0"/>
              <a:t>3</a:t>
            </a:fld>
            <a:endParaRPr lang="es-ES" dirty="0"/>
          </a:p>
        </p:txBody>
      </p:sp>
    </p:spTree>
    <p:extLst>
      <p:ext uri="{BB962C8B-B14F-4D97-AF65-F5344CB8AC3E}">
        <p14:creationId xmlns:p14="http://schemas.microsoft.com/office/powerpoint/2010/main" val="70036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AB3A824-1A51-4B26-AD58-A6D8E14F6C04}" type="datetimeFigureOut">
              <a:rPr lang="en-US" smtClean="0"/>
              <a:t>11/24/2021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‹Nº›</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1418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11/24/2021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8681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11/24/2021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54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73040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11/24/2021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62347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E5059C3-6A89-4494-99FF-5A4D6FFD50EB}" type="datetimeFigureOut">
              <a:rPr lang="en-US" smtClean="0"/>
              <a:t>11/24/2021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133734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11/24/2021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7342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11/24/2021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502066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11/24/2021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8998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11/24/2021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82067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D525BB-DA17-4BA0-B3C8-3AC3ABC827E6}" type="datetimeFigureOut">
              <a:rPr lang="en-US" smtClean="0"/>
              <a:t>11/24/2021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436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16C4C9A-3960-41CF-A4E9-2A8FB932454B}" type="datetimeFigureOut">
              <a:rPr lang="en-US" smtClean="0"/>
              <a:t>11/24/2021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727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CBC1C18-307B-4F68-A007-B5B542270E8D}" type="datetimeFigureOut">
              <a:rPr lang="en-US" smtClean="0"/>
              <a:t>11/24/2021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
              </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005339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3" name="Group 24">
            <a:extLst>
              <a:ext uri="{FF2B5EF4-FFF2-40B4-BE49-F238E27FC236}">
                <a16:creationId xmlns:a16="http://schemas.microsoft.com/office/drawing/2014/main" id="{FFA2C89F-03EC-4330-85CC-3DECA855F7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097B615D-C859-4D7D-ACCD-27E77B3F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5FD622C9-681D-4711-9251-1CAA919A6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a:extLst>
              <a:ext uri="{FF2B5EF4-FFF2-40B4-BE49-F238E27FC236}">
                <a16:creationId xmlns:a16="http://schemas.microsoft.com/office/drawing/2014/main" id="{3A0B9299-1B15-448C-A26A-A16E3F3E9475}"/>
              </a:ext>
            </a:extLst>
          </p:cNvPr>
          <p:cNvSpPr>
            <a:spLocks noGrp="1"/>
          </p:cNvSpPr>
          <p:nvPr>
            <p:ph type="title"/>
          </p:nvPr>
        </p:nvSpPr>
        <p:spPr>
          <a:xfrm>
            <a:off x="1478522" y="1480930"/>
            <a:ext cx="5301138" cy="3254321"/>
          </a:xfrm>
        </p:spPr>
        <p:txBody>
          <a:bodyPr vert="horz" lIns="91440" tIns="45720" rIns="91440" bIns="45720" rtlCol="0" anchor="b">
            <a:normAutofit/>
          </a:bodyPr>
          <a:lstStyle/>
          <a:p>
            <a:pPr algn="ctr"/>
            <a:r>
              <a:rPr kumimoji="0" lang="en-US" altLang="es-PE" sz="4600" b="1" i="0" u="none" strike="noStrike" cap="all" normalizeH="0" dirty="0">
                <a:ln>
                  <a:noFill/>
                </a:ln>
                <a:effectLst/>
              </a:rPr>
              <a:t>Sistema de Ventas de </a:t>
            </a:r>
            <a:r>
              <a:rPr kumimoji="0" lang="en-US" altLang="es-PE" sz="4600" b="1" i="0" u="none" strike="noStrike" cap="all" normalizeH="0" dirty="0" err="1">
                <a:ln>
                  <a:noFill/>
                </a:ln>
                <a:effectLst/>
              </a:rPr>
              <a:t>Juguetes</a:t>
            </a:r>
            <a:r>
              <a:rPr kumimoji="0" lang="en-US" altLang="es-PE" sz="4600" b="1" i="0" u="none" strike="noStrike" cap="all" normalizeH="0" dirty="0">
                <a:ln>
                  <a:noFill/>
                </a:ln>
                <a:effectLst/>
              </a:rPr>
              <a:t> para </a:t>
            </a:r>
            <a:r>
              <a:rPr kumimoji="0" lang="en-US" altLang="es-PE" sz="4600" b="1" i="0" u="none" strike="noStrike" cap="all" normalizeH="0" dirty="0" err="1">
                <a:ln>
                  <a:noFill/>
                </a:ln>
                <a:effectLst/>
              </a:rPr>
              <a:t>Niños</a:t>
            </a:r>
            <a:r>
              <a:rPr kumimoji="0" lang="en-US" altLang="es-PE" sz="4600" b="1" i="0" u="none" strike="noStrike" cap="all" normalizeH="0" dirty="0">
                <a:ln>
                  <a:noFill/>
                </a:ln>
                <a:effectLst/>
              </a:rPr>
              <a:t> con </a:t>
            </a:r>
            <a:r>
              <a:rPr kumimoji="0" lang="en-US" altLang="es-PE" sz="4600" b="1" i="0" u="none" strike="noStrike" cap="all" normalizeH="0" dirty="0" err="1">
                <a:ln>
                  <a:noFill/>
                </a:ln>
                <a:effectLst/>
              </a:rPr>
              <a:t>Discapacidad</a:t>
            </a:r>
            <a:br>
              <a:rPr kumimoji="0" lang="en-US" altLang="es-PE" sz="4600" b="1" i="0" u="none" strike="noStrike" cap="all" normalizeH="0" dirty="0">
                <a:ln>
                  <a:noFill/>
                </a:ln>
                <a:effectLst/>
              </a:rPr>
            </a:br>
            <a:endParaRPr lang="en-US" sz="4600" cap="all" dirty="0"/>
          </a:p>
        </p:txBody>
      </p:sp>
      <p:pic>
        <p:nvPicPr>
          <p:cNvPr id="6" name="Imagen 5">
            <a:extLst>
              <a:ext uri="{FF2B5EF4-FFF2-40B4-BE49-F238E27FC236}">
                <a16:creationId xmlns:a16="http://schemas.microsoft.com/office/drawing/2014/main" id="{DDA2F6F4-6603-4674-838A-8542B6E2FB2B}"/>
              </a:ext>
            </a:extLst>
          </p:cNvPr>
          <p:cNvPicPr>
            <a:picLocks noChangeAspect="1"/>
          </p:cNvPicPr>
          <p:nvPr/>
        </p:nvPicPr>
        <p:blipFill>
          <a:blip r:embed="rId2"/>
          <a:stretch>
            <a:fillRect/>
          </a:stretch>
        </p:blipFill>
        <p:spPr>
          <a:xfrm>
            <a:off x="7183998" y="2712546"/>
            <a:ext cx="2324877" cy="2022705"/>
          </a:xfrm>
          <a:prstGeom prst="rect">
            <a:avLst/>
          </a:prstGeom>
          <a:ln>
            <a:noFill/>
          </a:ln>
          <a:effectLst>
            <a:softEdge rad="112500"/>
          </a:effectLst>
        </p:spPr>
      </p:pic>
      <p:pic>
        <p:nvPicPr>
          <p:cNvPr id="4" name="Imagen 1" descr="Imagen que contiene dibujo, reloj, señal&#10;&#10;Descripción generada automáticamente">
            <a:extLst>
              <a:ext uri="{FF2B5EF4-FFF2-40B4-BE49-F238E27FC236}">
                <a16:creationId xmlns:a16="http://schemas.microsoft.com/office/drawing/2014/main" id="{211615C8-80BD-4FA1-8D21-4BDB3805A9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96225" y="587767"/>
            <a:ext cx="3415614" cy="777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A45B4C02-CF18-432A-A5F1-53E6483B20A7}"/>
              </a:ext>
            </a:extLst>
          </p:cNvPr>
          <p:cNvPicPr>
            <a:picLocks noChangeAspect="1"/>
          </p:cNvPicPr>
          <p:nvPr/>
        </p:nvPicPr>
        <p:blipFill>
          <a:blip r:embed="rId4"/>
          <a:stretch>
            <a:fillRect/>
          </a:stretch>
        </p:blipFill>
        <p:spPr>
          <a:xfrm>
            <a:off x="1663785" y="4371975"/>
            <a:ext cx="3671212" cy="2109627"/>
          </a:xfrm>
          <a:prstGeom prst="rect">
            <a:avLst/>
          </a:prstGeom>
          <a:ln>
            <a:noFill/>
          </a:ln>
          <a:effectLst>
            <a:softEdge rad="112500"/>
          </a:effectLst>
        </p:spPr>
      </p:pic>
    </p:spTree>
    <p:extLst>
      <p:ext uri="{BB962C8B-B14F-4D97-AF65-F5344CB8AC3E}">
        <p14:creationId xmlns:p14="http://schemas.microsoft.com/office/powerpoint/2010/main" val="3300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25">
          <a:fgClr>
            <a:schemeClr val="bg2"/>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51C1F-6877-40B7-8D7D-5015E2D1A3F3}"/>
              </a:ext>
            </a:extLst>
          </p:cNvPr>
          <p:cNvSpPr>
            <a:spLocks noGrp="1"/>
          </p:cNvSpPr>
          <p:nvPr>
            <p:ph type="title"/>
          </p:nvPr>
        </p:nvSpPr>
        <p:spPr>
          <a:xfrm>
            <a:off x="3765056" y="399859"/>
            <a:ext cx="6747029" cy="779016"/>
          </a:xfrm>
        </p:spPr>
        <p:txBody>
          <a:bodyPr/>
          <a:lstStyle/>
          <a:p>
            <a:r>
              <a:rPr lang="es-PE" dirty="0"/>
              <a:t>MODELO CANVAS</a:t>
            </a:r>
          </a:p>
        </p:txBody>
      </p:sp>
      <p:pic>
        <p:nvPicPr>
          <p:cNvPr id="6" name="Imagen 5">
            <a:extLst>
              <a:ext uri="{FF2B5EF4-FFF2-40B4-BE49-F238E27FC236}">
                <a16:creationId xmlns:a16="http://schemas.microsoft.com/office/drawing/2014/main" id="{F61452D4-FBC5-4748-B84C-75E00E2F6117}"/>
              </a:ext>
            </a:extLst>
          </p:cNvPr>
          <p:cNvPicPr>
            <a:picLocks noChangeAspect="1"/>
          </p:cNvPicPr>
          <p:nvPr/>
        </p:nvPicPr>
        <p:blipFill>
          <a:blip r:embed="rId2"/>
          <a:stretch>
            <a:fillRect/>
          </a:stretch>
        </p:blipFill>
        <p:spPr>
          <a:xfrm>
            <a:off x="605034" y="26158"/>
            <a:ext cx="2493272" cy="1526418"/>
          </a:xfrm>
          <a:prstGeom prst="rect">
            <a:avLst/>
          </a:prstGeom>
          <a:ln>
            <a:noFill/>
          </a:ln>
          <a:effectLst>
            <a:softEdge rad="112500"/>
          </a:effectLst>
        </p:spPr>
      </p:pic>
      <p:pic>
        <p:nvPicPr>
          <p:cNvPr id="7" name="Imagen 6">
            <a:extLst>
              <a:ext uri="{FF2B5EF4-FFF2-40B4-BE49-F238E27FC236}">
                <a16:creationId xmlns:a16="http://schemas.microsoft.com/office/drawing/2014/main" id="{6D84B9B8-1797-484A-8835-F38678CDAA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24141" y="1085214"/>
            <a:ext cx="8705004" cy="5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256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25000"/>
              <a:lumOff val="75000"/>
            </a:schemeClr>
          </a:fgClr>
          <a:bgClr>
            <a:schemeClr val="bg1"/>
          </a:bgClr>
        </a:pattFill>
        <a:effectLst/>
      </p:bgPr>
    </p:bg>
    <p:spTree>
      <p:nvGrpSpPr>
        <p:cNvPr id="1" name=""/>
        <p:cNvGrpSpPr/>
        <p:nvPr/>
      </p:nvGrpSpPr>
      <p:grpSpPr>
        <a:xfrm>
          <a:off x="0" y="0"/>
          <a:ext cx="0" cy="0"/>
          <a:chOff x="0" y="0"/>
          <a:chExt cx="0" cy="0"/>
        </a:xfrm>
      </p:grpSpPr>
      <p:grpSp>
        <p:nvGrpSpPr>
          <p:cNvPr id="19"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765025" y="1240589"/>
            <a:ext cx="6424519" cy="1959052"/>
          </a:xfrm>
          <a:noFill/>
        </p:spPr>
        <p:txBody>
          <a:bodyPr vert="horz" lIns="91440" tIns="45720" rIns="91440" bIns="45720" rtlCol="0" anchor="ctr">
            <a:normAutofit/>
          </a:bodyPr>
          <a:lstStyle/>
          <a:p>
            <a:pPr marL="742950" lvl="1" indent="-285750" algn="l" rtl="0">
              <a:lnSpc>
                <a:spcPct val="89000"/>
              </a:lnSpc>
              <a:spcBef>
                <a:spcPct val="0"/>
              </a:spcBef>
            </a:pPr>
            <a:br>
              <a:rPr lang="en-US" sz="1700" b="0" i="0" kern="1200" cap="all" dirty="0">
                <a:solidFill>
                  <a:schemeClr val="bg2"/>
                </a:solidFill>
                <a:effectLst/>
                <a:latin typeface="+mj-lt"/>
                <a:ea typeface="+mj-ea"/>
                <a:cs typeface="+mj-cs"/>
              </a:rPr>
            </a:br>
            <a:r>
              <a:rPr lang="en-US" sz="1700" b="0" i="0" kern="1200" cap="all" dirty="0" err="1">
                <a:solidFill>
                  <a:schemeClr val="bg2"/>
                </a:solidFill>
                <a:effectLst/>
                <a:latin typeface="+mj-lt"/>
                <a:ea typeface="+mj-ea"/>
                <a:cs typeface="+mj-cs"/>
              </a:rPr>
              <a:t>En</a:t>
            </a:r>
            <a:r>
              <a:rPr lang="en-US" sz="1700" b="0" i="0" kern="1200" cap="all" dirty="0">
                <a:solidFill>
                  <a:schemeClr val="bg2"/>
                </a:solidFill>
                <a:effectLst/>
                <a:latin typeface="+mj-lt"/>
                <a:ea typeface="+mj-ea"/>
                <a:cs typeface="+mj-cs"/>
              </a:rPr>
              <a:t> la </a:t>
            </a:r>
            <a:r>
              <a:rPr lang="en-US" sz="1700" b="0" i="0" kern="1200" cap="all" dirty="0" err="1">
                <a:solidFill>
                  <a:schemeClr val="bg2"/>
                </a:solidFill>
                <a:effectLst/>
                <a:latin typeface="+mj-lt"/>
                <a:ea typeface="+mj-ea"/>
                <a:cs typeface="+mj-cs"/>
              </a:rPr>
              <a:t>actualidad</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existe</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poca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cantidad</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jugueterías</a:t>
            </a:r>
            <a:r>
              <a:rPr lang="en-US" sz="1700" b="0" i="0" kern="1200" cap="all" dirty="0">
                <a:solidFill>
                  <a:schemeClr val="bg2"/>
                </a:solidFill>
                <a:effectLst/>
                <a:latin typeface="+mj-lt"/>
                <a:ea typeface="+mj-ea"/>
                <a:cs typeface="+mj-cs"/>
              </a:rPr>
              <a:t> que </a:t>
            </a:r>
            <a:r>
              <a:rPr lang="en-US" sz="1700" b="0" i="0" kern="1200" cap="all" dirty="0" err="1">
                <a:solidFill>
                  <a:schemeClr val="bg2"/>
                </a:solidFill>
                <a:effectLst/>
                <a:latin typeface="+mj-lt"/>
                <a:ea typeface="+mj-ea"/>
                <a:cs typeface="+mj-cs"/>
              </a:rPr>
              <a:t>tengan</a:t>
            </a:r>
            <a:r>
              <a:rPr lang="en-US" sz="1700" b="0" i="0" kern="1200" cap="all" dirty="0">
                <a:solidFill>
                  <a:schemeClr val="bg2"/>
                </a:solidFill>
                <a:effectLst/>
                <a:latin typeface="+mj-lt"/>
                <a:ea typeface="+mj-ea"/>
                <a:cs typeface="+mj-cs"/>
              </a:rPr>
              <a:t> un </a:t>
            </a:r>
            <a:r>
              <a:rPr lang="en-US" sz="1700" b="0" i="0" kern="1200" cap="all" dirty="0" err="1">
                <a:solidFill>
                  <a:schemeClr val="bg2"/>
                </a:solidFill>
                <a:effectLst/>
                <a:latin typeface="+mj-lt"/>
                <a:ea typeface="+mj-ea"/>
                <a:cs typeface="+mj-cs"/>
              </a:rPr>
              <a:t>sistema</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ventas</a:t>
            </a:r>
            <a:r>
              <a:rPr lang="en-US" sz="1700" b="0" i="0" kern="1200" cap="all" dirty="0">
                <a:solidFill>
                  <a:schemeClr val="bg2"/>
                </a:solidFill>
                <a:effectLst/>
                <a:latin typeface="+mj-lt"/>
                <a:ea typeface="+mj-ea"/>
                <a:cs typeface="+mj-cs"/>
              </a:rPr>
              <a:t> para </a:t>
            </a:r>
            <a:r>
              <a:rPr lang="en-US" sz="1700" b="0" i="0" kern="1200" cap="all" dirty="0" err="1">
                <a:solidFill>
                  <a:schemeClr val="bg2"/>
                </a:solidFill>
                <a:effectLst/>
                <a:latin typeface="+mj-lt"/>
                <a:ea typeface="+mj-ea"/>
                <a:cs typeface="+mj-cs"/>
              </a:rPr>
              <a:t>niños</a:t>
            </a:r>
            <a:r>
              <a:rPr lang="en-US" sz="1700" b="0" i="0" kern="1200" cap="all" dirty="0">
                <a:solidFill>
                  <a:schemeClr val="bg2"/>
                </a:solidFill>
                <a:effectLst/>
                <a:latin typeface="+mj-lt"/>
                <a:ea typeface="+mj-ea"/>
                <a:cs typeface="+mj-cs"/>
              </a:rPr>
              <a:t> con </a:t>
            </a:r>
            <a:r>
              <a:rPr lang="en-US" sz="1700" b="0" i="0" kern="1200" cap="all" dirty="0" err="1">
                <a:solidFill>
                  <a:schemeClr val="bg2"/>
                </a:solidFill>
                <a:effectLst/>
                <a:latin typeface="+mj-lt"/>
                <a:ea typeface="+mj-ea"/>
                <a:cs typeface="+mj-cs"/>
              </a:rPr>
              <a:t>alguna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discapacidad</a:t>
            </a:r>
            <a:r>
              <a:rPr lang="en-US" sz="1700" b="0" i="0" kern="1200" cap="all" dirty="0">
                <a:solidFill>
                  <a:schemeClr val="bg2"/>
                </a:solidFill>
                <a:effectLst/>
                <a:latin typeface="+mj-lt"/>
                <a:ea typeface="+mj-ea"/>
                <a:cs typeface="+mj-cs"/>
              </a:rPr>
              <a:t>, y que </a:t>
            </a:r>
            <a:r>
              <a:rPr lang="en-US" sz="1700" b="0" i="0" kern="1200" cap="all" dirty="0" err="1">
                <a:solidFill>
                  <a:schemeClr val="bg2"/>
                </a:solidFill>
                <a:effectLst/>
                <a:latin typeface="+mj-lt"/>
                <a:ea typeface="+mj-ea"/>
                <a:cs typeface="+mj-cs"/>
              </a:rPr>
              <a:t>aún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están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utilizando</a:t>
            </a:r>
            <a:r>
              <a:rPr lang="en-US" sz="1700" b="0" i="0" kern="1200" cap="all" dirty="0">
                <a:solidFill>
                  <a:schemeClr val="bg2"/>
                </a:solidFill>
                <a:effectLst/>
                <a:latin typeface="+mj-lt"/>
                <a:ea typeface="+mj-ea"/>
                <a:cs typeface="+mj-cs"/>
              </a:rPr>
              <a:t> la forma </a:t>
            </a:r>
            <a:r>
              <a:rPr lang="en-US" sz="1700" b="0" i="0" kern="1200" cap="all" dirty="0" err="1">
                <a:solidFill>
                  <a:schemeClr val="bg2"/>
                </a:solidFill>
                <a:effectLst/>
                <a:latin typeface="+mj-lt"/>
                <a:ea typeface="+mj-ea"/>
                <a:cs typeface="+mj-cs"/>
              </a:rPr>
              <a:t>antigua</a:t>
            </a:r>
            <a:r>
              <a:rPr lang="en-US" sz="1700" b="0" i="0" kern="1200" cap="all" dirty="0">
                <a:solidFill>
                  <a:schemeClr val="bg2"/>
                </a:solidFill>
                <a:effectLst/>
                <a:latin typeface="+mj-lt"/>
                <a:ea typeface="+mj-ea"/>
                <a:cs typeface="+mj-cs"/>
              </a:rPr>
              <a:t> de vender sus </a:t>
            </a:r>
            <a:r>
              <a:rPr lang="en-US" sz="1700" b="0" i="0" kern="1200" cap="all" dirty="0" err="1">
                <a:solidFill>
                  <a:schemeClr val="bg2"/>
                </a:solidFill>
                <a:effectLst/>
                <a:latin typeface="+mj-lt"/>
                <a:ea typeface="+mj-ea"/>
                <a:cs typeface="+mj-cs"/>
              </a:rPr>
              <a:t>productos</a:t>
            </a:r>
            <a:r>
              <a:rPr lang="en-US" sz="1700" b="0" i="0" kern="1200" cap="all" dirty="0">
                <a:solidFill>
                  <a:schemeClr val="bg2"/>
                </a:solidFill>
                <a:effectLst/>
                <a:latin typeface="+mj-lt"/>
                <a:ea typeface="+mj-ea"/>
                <a:cs typeface="+mj-cs"/>
              </a:rPr>
              <a:t>.</a:t>
            </a:r>
            <a:endParaRPr lang="en-US" sz="1700" b="0" i="0" kern="1200" cap="all" dirty="0">
              <a:solidFill>
                <a:schemeClr val="bg2"/>
              </a:solidFill>
              <a:latin typeface="+mj-lt"/>
              <a:ea typeface="+mj-ea"/>
              <a:cs typeface="+mj-cs"/>
            </a:endParaRPr>
          </a:p>
        </p:txBody>
      </p:sp>
      <p:sp>
        <p:nvSpPr>
          <p:cNvPr id="22"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Shape 16">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sp>
      <p:pic>
        <p:nvPicPr>
          <p:cNvPr id="18" name="Marcador de contenido 4">
            <a:extLst>
              <a:ext uri="{FF2B5EF4-FFF2-40B4-BE49-F238E27FC236}">
                <a16:creationId xmlns:a16="http://schemas.microsoft.com/office/drawing/2014/main" id="{5BFE72FD-763C-4181-92E5-D8491806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220" y="2222303"/>
            <a:ext cx="3550693" cy="2102677"/>
          </a:xfrm>
          <a:prstGeom prst="rect">
            <a:avLst/>
          </a:prstGeom>
        </p:spPr>
      </p:pic>
      <p:pic>
        <p:nvPicPr>
          <p:cNvPr id="24" name="Imagen 23">
            <a:extLst>
              <a:ext uri="{FF2B5EF4-FFF2-40B4-BE49-F238E27FC236}">
                <a16:creationId xmlns:a16="http://schemas.microsoft.com/office/drawing/2014/main" id="{23FC7EE2-E553-44EA-B363-056827A26A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4167" y1="34685" x2="21500" y2="52252"/>
                        <a14:foregroundMark x1="39167" y1="50000" x2="39167" y2="50000"/>
                        <a14:foregroundMark x1="39167" y1="50450" x2="42333" y2="59009"/>
                        <a14:foregroundMark x1="58167" y1="38288" x2="57333" y2="51802"/>
                        <a14:foregroundMark x1="28167" y1="68468" x2="27667" y2="74775"/>
                        <a14:foregroundMark x1="53167" y1="65315" x2="52500" y2="67568"/>
                        <a14:foregroundMark x1="64500" y1="62613" x2="65333" y2="69369"/>
                      </a14:backgroundRemoval>
                    </a14:imgEffect>
                  </a14:imgLayer>
                </a14:imgProps>
              </a:ext>
              <a:ext uri="{28A0092B-C50C-407E-A947-70E740481C1C}">
                <a14:useLocalDpi xmlns:a14="http://schemas.microsoft.com/office/drawing/2010/main" val="0"/>
              </a:ext>
            </a:extLst>
          </a:blip>
          <a:stretch>
            <a:fillRect/>
          </a:stretch>
        </p:blipFill>
        <p:spPr>
          <a:xfrm>
            <a:off x="7813863" y="960047"/>
            <a:ext cx="4530537" cy="1491355"/>
          </a:xfrm>
          <a:prstGeom prst="rect">
            <a:avLst/>
          </a:prstGeom>
        </p:spPr>
      </p:pic>
      <p:sp>
        <p:nvSpPr>
          <p:cNvPr id="15" name="CuadroTexto 14">
            <a:extLst>
              <a:ext uri="{FF2B5EF4-FFF2-40B4-BE49-F238E27FC236}">
                <a16:creationId xmlns:a16="http://schemas.microsoft.com/office/drawing/2014/main" id="{B18C0B14-B9BA-49C5-A3BC-E43F43CF03D3}"/>
              </a:ext>
            </a:extLst>
          </p:cNvPr>
          <p:cNvSpPr txBox="1"/>
          <p:nvPr/>
        </p:nvSpPr>
        <p:spPr>
          <a:xfrm>
            <a:off x="1254481" y="744469"/>
            <a:ext cx="5922895" cy="584775"/>
          </a:xfrm>
          <a:prstGeom prst="rect">
            <a:avLst/>
          </a:prstGeom>
          <a:noFill/>
        </p:spPr>
        <p:txBody>
          <a:bodyPr wrap="square">
            <a:spAutoFit/>
          </a:bodyPr>
          <a:lstStyle/>
          <a:p>
            <a:r>
              <a:rPr lang="en-US" sz="3200" b="1" i="0" kern="1200" cap="all" dirty="0" err="1">
                <a:solidFill>
                  <a:schemeClr val="bg1">
                    <a:lumMod val="65000"/>
                    <a:lumOff val="35000"/>
                  </a:schemeClr>
                </a:solidFill>
                <a:effectLst/>
                <a:latin typeface="+mj-lt"/>
                <a:ea typeface="+mj-ea"/>
                <a:cs typeface="+mj-cs"/>
              </a:rPr>
              <a:t>Descripción</a:t>
            </a:r>
            <a:r>
              <a:rPr lang="en-US" sz="3200" b="1" i="0" kern="1200" cap="all" dirty="0">
                <a:solidFill>
                  <a:schemeClr val="bg1">
                    <a:lumMod val="65000"/>
                    <a:lumOff val="35000"/>
                  </a:schemeClr>
                </a:solidFill>
                <a:effectLst/>
                <a:latin typeface="+mj-lt"/>
                <a:ea typeface="+mj-ea"/>
                <a:cs typeface="+mj-cs"/>
              </a:rPr>
              <a:t> del </a:t>
            </a:r>
            <a:r>
              <a:rPr lang="en-US" sz="3200" b="1" kern="1200" cap="all" dirty="0" err="1">
                <a:solidFill>
                  <a:schemeClr val="bg1">
                    <a:lumMod val="65000"/>
                    <a:lumOff val="35000"/>
                  </a:schemeClr>
                </a:solidFill>
                <a:latin typeface="+mj-lt"/>
                <a:ea typeface="+mj-ea"/>
                <a:cs typeface="+mj-cs"/>
              </a:rPr>
              <a:t>P</a:t>
            </a:r>
            <a:r>
              <a:rPr lang="en-US" sz="3200" b="1" i="0" kern="1200" cap="all" dirty="0" err="1">
                <a:solidFill>
                  <a:schemeClr val="bg1">
                    <a:lumMod val="65000"/>
                    <a:lumOff val="35000"/>
                  </a:schemeClr>
                </a:solidFill>
                <a:effectLst/>
                <a:latin typeface="+mj-lt"/>
                <a:ea typeface="+mj-ea"/>
                <a:cs typeface="+mj-cs"/>
              </a:rPr>
              <a:t>roblema</a:t>
            </a:r>
            <a:endParaRPr lang="es-PE" sz="3200" dirty="0">
              <a:solidFill>
                <a:schemeClr val="bg1">
                  <a:lumMod val="65000"/>
                  <a:lumOff val="35000"/>
                </a:schemeClr>
              </a:solidFill>
            </a:endParaRPr>
          </a:p>
        </p:txBody>
      </p:sp>
      <p:pic>
        <p:nvPicPr>
          <p:cNvPr id="4" name="Imagen 3">
            <a:extLst>
              <a:ext uri="{FF2B5EF4-FFF2-40B4-BE49-F238E27FC236}">
                <a16:creationId xmlns:a16="http://schemas.microsoft.com/office/drawing/2014/main" id="{65B3F2F8-0E73-46FE-9B53-B7F6154B7D46}"/>
              </a:ext>
            </a:extLst>
          </p:cNvPr>
          <p:cNvPicPr>
            <a:picLocks noChangeAspect="1"/>
          </p:cNvPicPr>
          <p:nvPr/>
        </p:nvPicPr>
        <p:blipFill>
          <a:blip r:embed="rId5"/>
          <a:stretch>
            <a:fillRect/>
          </a:stretch>
        </p:blipFill>
        <p:spPr>
          <a:xfrm>
            <a:off x="1144888" y="3364827"/>
            <a:ext cx="5664791" cy="2729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80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954369" y="182595"/>
            <a:ext cx="6959664" cy="5398403"/>
          </a:xfrm>
        </p:spPr>
        <p:txBody>
          <a:bodyPr vert="horz" lIns="91440" tIns="45720" rIns="91440" bIns="45720" rtlCol="0" anchor="ctr">
            <a:normAutofit fontScale="90000"/>
          </a:bodyPr>
          <a:lstStyle/>
          <a:p>
            <a:pPr marL="742950" lvl="1" indent="-285750" algn="l" defTabSz="457200" rtl="0">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a:t>
            </a:r>
            <a:r>
              <a:rPr lang="en-US" sz="2000" b="1" i="0" kern="1200" dirty="0">
                <a:solidFill>
                  <a:schemeClr val="tx2"/>
                </a:solidFill>
                <a:effectLst/>
                <a:latin typeface="+mj-lt"/>
                <a:ea typeface="+mj-ea"/>
                <a:cs typeface="+mj-cs"/>
              </a:rPr>
              <a:t> General</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Se diseñara un aplicación web de carrito de compras que facilite a los consumidores la compra de algún producto que  acepte el pedido y el pago correspondiente en pocos pasos, con diferentes formas de pago.</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Objetivos</a:t>
            </a:r>
            <a:r>
              <a:rPr lang="en-US" sz="2000" b="1" i="0" kern="1200" dirty="0">
                <a:solidFill>
                  <a:schemeClr val="tx2"/>
                </a:solidFill>
                <a:effectLst/>
                <a:latin typeface="+mj-lt"/>
                <a:ea typeface="+mj-ea"/>
                <a:cs typeface="+mj-cs"/>
              </a:rPr>
              <a:t> </a:t>
            </a:r>
            <a:r>
              <a:rPr lang="en-US" sz="2000" b="1" i="0" kern="1200" dirty="0" err="1">
                <a:solidFill>
                  <a:schemeClr val="tx2"/>
                </a:solidFill>
                <a:effectLst/>
                <a:latin typeface="+mj-lt"/>
                <a:ea typeface="+mj-ea"/>
                <a:cs typeface="+mj-cs"/>
              </a:rPr>
              <a:t>Específicos</a:t>
            </a:r>
            <a:br>
              <a:rPr lang="en-US" sz="2000" b="1"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Diagrama de clases.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Mapa de Procesos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Estrategia de Negocio</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de la Base de datos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a:t>
            </a:r>
            <a:r>
              <a:rPr lang="es-MX" b="0" i="0" kern="1200" dirty="0" err="1">
                <a:solidFill>
                  <a:schemeClr val="tx2"/>
                </a:solidFill>
                <a:effectLst/>
                <a:latin typeface="+mj-lt"/>
                <a:ea typeface="+mj-ea"/>
                <a:cs typeface="+mj-cs"/>
              </a:rPr>
              <a:t>Canvas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Diagrama de Gantt.</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un diseño de una interfaz información clara y fácil de entender </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la aplicación con Java y el método MVC</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el módulo de carrito de compras.</a:t>
            </a:r>
            <a:br>
              <a:rPr lang="es-MX" b="0"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0206" y="182595"/>
            <a:ext cx="6063929" cy="646331"/>
          </a:xfrm>
          <a:prstGeom prst="rect">
            <a:avLst/>
          </a:prstGeom>
          <a:noFill/>
        </p:spPr>
        <p:txBody>
          <a:bodyPr wrap="square">
            <a:spAutoFit/>
          </a:bodyPr>
          <a:lstStyle/>
          <a:p>
            <a:r>
              <a:rPr lang="en-US" sz="3600" b="1" i="0" kern="1200" dirty="0">
                <a:solidFill>
                  <a:schemeClr val="tx2"/>
                </a:solidFill>
                <a:effectLst/>
                <a:latin typeface="+mj-lt"/>
                <a:ea typeface="+mj-ea"/>
                <a:cs typeface="+mj-cs"/>
              </a:rPr>
              <a:t>Definición de </a:t>
            </a:r>
            <a:r>
              <a:rPr lang="en-US" sz="3600" b="1" i="0" kern="1200" dirty="0" err="1">
                <a:solidFill>
                  <a:schemeClr val="tx2"/>
                </a:solidFill>
                <a:effectLst/>
                <a:latin typeface="+mj-lt"/>
                <a:ea typeface="+mj-ea"/>
                <a:cs typeface="+mj-cs"/>
              </a:rPr>
              <a:t>Objetivos</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323484" y="140530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0FB16EE8-393A-4DF5-A9FC-3D5D56617305}"/>
              </a:ext>
            </a:extLst>
          </p:cNvPr>
          <p:cNvPicPr>
            <a:picLocks noChangeAspect="1"/>
          </p:cNvPicPr>
          <p:nvPr/>
        </p:nvPicPr>
        <p:blipFill>
          <a:blip r:embed="rId2"/>
          <a:stretch>
            <a:fillRect/>
          </a:stretch>
        </p:blipFill>
        <p:spPr>
          <a:xfrm>
            <a:off x="973327" y="1637942"/>
            <a:ext cx="4165600" cy="3134040"/>
          </a:xfrm>
          <a:prstGeom prst="rect">
            <a:avLst/>
          </a:prstGeom>
          <a:ln>
            <a:noFill/>
          </a:ln>
          <a:effectLst>
            <a:softEdge rad="112500"/>
          </a:effectLst>
        </p:spPr>
      </p:pic>
    </p:spTree>
    <p:extLst>
      <p:ext uri="{BB962C8B-B14F-4D97-AF65-F5344CB8AC3E}">
        <p14:creationId xmlns:p14="http://schemas.microsoft.com/office/powerpoint/2010/main" val="5263220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4071268" y="458203"/>
            <a:ext cx="7924800" cy="6302501"/>
          </a:xfrm>
        </p:spPr>
        <p:txBody>
          <a:bodyPr vert="horz" lIns="91440" tIns="45720" rIns="91440" bIns="45720" rtlCol="0" anchor="ctr">
            <a:noAutofit/>
          </a:bodyPr>
          <a:lstStyle/>
          <a:p>
            <a:pPr marL="914400" lvl="1" algn="l" defTabSz="457200" rtl="0">
              <a:lnSpc>
                <a:spcPct val="150000"/>
              </a:lnSpc>
              <a:spcBef>
                <a:spcPct val="0"/>
              </a:spcBef>
            </a:pPr>
            <a:r>
              <a:rPr lang="en-US" sz="1400" b="1" i="0" kern="1200" dirty="0">
                <a:solidFill>
                  <a:schemeClr val="tx2"/>
                </a:solidFill>
                <a:effectLst/>
                <a:latin typeface="Arial" panose="020B0604020202020204" pitchFamily="34" charset="0"/>
                <a:ea typeface="+mj-ea"/>
                <a:cs typeface="Arial" panose="020B0604020202020204" pitchFamily="34" charset="0"/>
              </a:rPr>
              <a:t>ALCANCES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clases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Mapa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Procesos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Estrategia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Negocio</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de la Base de </a:t>
            </a:r>
            <a:r>
              <a:rPr lang="en-US" sz="1400" b="0" i="0" kern="1200" dirty="0" err="1">
                <a:solidFill>
                  <a:schemeClr val="tx2"/>
                </a:solidFill>
                <a:effectLst/>
                <a:latin typeface="Arial" panose="020B0604020202020204" pitchFamily="34" charset="0"/>
                <a:ea typeface="+mj-ea"/>
                <a:cs typeface="Arial" panose="020B0604020202020204" pitchFamily="34" charset="0"/>
              </a:rPr>
              <a:t>datos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Canvas.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Gantt.</a:t>
            </a:r>
            <a:br>
              <a:rPr lang="en-US" sz="1400" b="0" i="0" kern="1200" dirty="0">
                <a:solidFill>
                  <a:schemeClr val="tx2"/>
                </a:solidFill>
                <a:effectLst/>
                <a:latin typeface="Arial" panose="020B0604020202020204" pitchFamily="34" charset="0"/>
                <a:ea typeface="+mj-ea"/>
                <a:cs typeface="Arial" panose="020B0604020202020204" pitchFamily="34" charset="0"/>
              </a:rPr>
            </a:br>
            <a:br>
              <a:rPr lang="es-PE" sz="1400" b="0" i="0" kern="1200" dirty="0">
                <a:solidFill>
                  <a:schemeClr val="tx2"/>
                </a:solidFill>
                <a:effectLst/>
                <a:latin typeface="Arial" panose="020B0604020202020204" pitchFamily="34" charset="0"/>
                <a:ea typeface="+mj-ea"/>
                <a:cs typeface="Arial" panose="020B0604020202020204" pitchFamily="34" charset="0"/>
              </a:rPr>
            </a:br>
            <a:r>
              <a:rPr lang="es-PE" sz="1400" b="1" i="0" kern="1200" dirty="0">
                <a:solidFill>
                  <a:schemeClr val="tx2"/>
                </a:solidFill>
                <a:effectLst/>
                <a:latin typeface="Arial" panose="020B0604020202020204" pitchFamily="34" charset="0"/>
                <a:ea typeface="+mj-ea"/>
                <a:cs typeface="Arial" panose="020B0604020202020204" pitchFamily="34" charset="0"/>
              </a:rPr>
              <a:t>LIMITACIONES</a:t>
            </a:r>
            <a:br>
              <a:rPr lang="es-PE"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programara en java, JavaScript. con complementos cómo 	HTML, </a:t>
            </a:r>
            <a:r>
              <a:rPr lang="es-MX" sz="1400" b="0" i="0" kern="1200" dirty="0" err="1">
                <a:solidFill>
                  <a:schemeClr val="tx2"/>
                </a:solidFill>
                <a:effectLst/>
                <a:latin typeface="Arial" panose="020B0604020202020204" pitchFamily="34" charset="0"/>
                <a:ea typeface="+mj-ea"/>
                <a:cs typeface="Arial" panose="020B0604020202020204" pitchFamily="34" charset="0"/>
              </a:rPr>
              <a:t>Css</a:t>
            </a:r>
            <a:r>
              <a:rPr lang="es-MX" sz="1400" b="0" i="0" kern="1200" dirty="0">
                <a:solidFill>
                  <a:schemeClr val="tx2"/>
                </a:solidFill>
                <a:effectLst/>
                <a:latin typeface="Arial" panose="020B0604020202020204" pitchFamily="34" charset="0"/>
                <a:ea typeface="+mj-ea"/>
                <a:cs typeface="Arial" panose="020B0604020202020204" pitchFamily="34" charset="0"/>
              </a:rPr>
              <a:t> y Bootstrap.</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realizara bajo un cronograma de proyecto del documento 	del diagrama de Gantt</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1" i="0" kern="1200" dirty="0">
                <a:solidFill>
                  <a:schemeClr val="tx2"/>
                </a:solidFill>
                <a:effectLst/>
                <a:latin typeface="Arial" panose="020B0604020202020204" pitchFamily="34" charset="0"/>
                <a:ea typeface="+mj-ea"/>
                <a:cs typeface="Arial" panose="020B0604020202020204" pitchFamily="34" charset="0"/>
              </a:rPr>
              <a:t>REQUISITOS FUNCIONALES</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iniciar sesión al cliente y crear una nueva cuenta.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selección del producto a comprar y agregar al carrito de compra.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modificación del producto en el carrito de compra como la 	eliminación, editar la cantidad del producto.</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módulo de carrito de compra realizará el cálculo correspondiente de los        	productos comprados y podrá realizar la compra.</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ES" sz="1200" b="0" i="0" kern="1200" dirty="0">
                <a:solidFill>
                  <a:schemeClr val="tx2"/>
                </a:solidFill>
                <a:effectLst/>
                <a:latin typeface="Arial" panose="020B0604020202020204" pitchFamily="34" charset="0"/>
                <a:ea typeface="+mj-ea"/>
                <a:cs typeface="Arial" panose="020B0604020202020204" pitchFamily="34" charset="0"/>
              </a:rPr>
            </a:br>
            <a:endParaRPr lang="en-US" sz="1200" b="0" i="0" kern="1200" dirty="0">
              <a:solidFill>
                <a:schemeClr val="tx2"/>
              </a:solidFill>
              <a:latin typeface="Arial" panose="020B0604020202020204" pitchFamily="34" charset="0"/>
              <a:ea typeface="+mj-ea"/>
              <a:cs typeface="Arial" panose="020B0604020202020204" pitchFamily="34" charset="0"/>
            </a:endParaRPr>
          </a:p>
        </p:txBody>
      </p:sp>
      <p:cxnSp>
        <p:nvCxnSpPr>
          <p:cNvPr id="13" name="Conector recto 12">
            <a:extLst>
              <a:ext uri="{FF2B5EF4-FFF2-40B4-BE49-F238E27FC236}">
                <a16:creationId xmlns:a16="http://schemas.microsoft.com/office/drawing/2014/main" id="{21717956-3DC1-4C02-AD9F-5BD7D57C481E}"/>
              </a:ext>
            </a:extLst>
          </p:cNvPr>
          <p:cNvCxnSpPr/>
          <p:nvPr/>
        </p:nvCxnSpPr>
        <p:spPr>
          <a:xfrm>
            <a:off x="4522031" y="1475854"/>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868F1E54-6EB6-40BF-9849-83608ACC5B23}"/>
              </a:ext>
            </a:extLst>
          </p:cNvPr>
          <p:cNvPicPr>
            <a:picLocks noChangeAspect="1"/>
          </p:cNvPicPr>
          <p:nvPr/>
        </p:nvPicPr>
        <p:blipFill rotWithShape="1">
          <a:blip r:embed="rId2">
            <a:extLst>
              <a:ext uri="{28A0092B-C50C-407E-A947-70E740481C1C}">
                <a14:useLocalDpi xmlns:a14="http://schemas.microsoft.com/office/drawing/2010/main" val="0"/>
              </a:ext>
            </a:extLst>
          </a:blip>
          <a:srcRect l="23944" t="10398" r="18690" b="37247"/>
          <a:stretch/>
        </p:blipFill>
        <p:spPr>
          <a:xfrm>
            <a:off x="907460" y="3427426"/>
            <a:ext cx="3250874" cy="3133725"/>
          </a:xfrm>
          <a:prstGeom prst="rect">
            <a:avLst/>
          </a:prstGeom>
          <a:ln>
            <a:noFill/>
          </a:ln>
          <a:effectLst>
            <a:softEdge rad="112500"/>
          </a:effectLst>
        </p:spPr>
      </p:pic>
      <p:sp>
        <p:nvSpPr>
          <p:cNvPr id="3" name="Rectángulo 2">
            <a:extLst>
              <a:ext uri="{FF2B5EF4-FFF2-40B4-BE49-F238E27FC236}">
                <a16:creationId xmlns:a16="http://schemas.microsoft.com/office/drawing/2014/main" id="{B9CD2E3B-CBB2-4388-92EE-CA2133B76B48}"/>
              </a:ext>
            </a:extLst>
          </p:cNvPr>
          <p:cNvSpPr/>
          <p:nvPr/>
        </p:nvSpPr>
        <p:spPr>
          <a:xfrm>
            <a:off x="937110" y="296848"/>
            <a:ext cx="3383216" cy="2554545"/>
          </a:xfrm>
          <a:prstGeom prst="rect">
            <a:avLst/>
          </a:prstGeom>
        </p:spPr>
        <p:txBody>
          <a:bodyPr wrap="square">
            <a:spAutoFit/>
          </a:bodyPr>
          <a:lstStyle/>
          <a:p>
            <a:r>
              <a:rPr lang="es-ES" sz="4000" b="1" spc="-150" dirty="0">
                <a:solidFill>
                  <a:schemeClr val="accent6">
                    <a:lumMod val="50000"/>
                  </a:schemeClr>
                </a:solidFill>
                <a:latin typeface="Corbel"/>
                <a:ea typeface="+mj-ea"/>
                <a:cs typeface="Gill Sans" panose="020B0502020104020203" pitchFamily="34" charset="-79"/>
              </a:rPr>
              <a:t>ALCANCES , LIMITACIONES Y REQUISITOS FUNCIONALES</a:t>
            </a:r>
            <a:endParaRPr lang="es-PE" dirty="0">
              <a:solidFill>
                <a:schemeClr val="accent6">
                  <a:lumMod val="50000"/>
                </a:schemeClr>
              </a:solidFill>
            </a:endParaRPr>
          </a:p>
        </p:txBody>
      </p:sp>
    </p:spTree>
    <p:extLst>
      <p:ext uri="{BB962C8B-B14F-4D97-AF65-F5344CB8AC3E}">
        <p14:creationId xmlns:p14="http://schemas.microsoft.com/office/powerpoint/2010/main" val="22652130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gr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1286478" y="2162175"/>
            <a:ext cx="8361229" cy="3190874"/>
          </a:xfrm>
        </p:spPr>
        <p:txBody>
          <a:bodyPr vert="horz" lIns="91440" tIns="45720" rIns="91440" bIns="45720" rtlCol="0" anchor="b">
            <a:normAutofit fontScale="90000"/>
          </a:bodyPr>
          <a:lstStyle/>
          <a:p>
            <a:pPr marL="742950" lvl="1" indent="-285750" algn="ctr" rtl="0">
              <a:lnSpc>
                <a:spcPct val="89000"/>
              </a:lnSpc>
              <a:spcBef>
                <a:spcPct val="0"/>
              </a:spcBef>
            </a:pPr>
            <a:r>
              <a:rPr lang="en-US" sz="2700" kern="1200" cap="all" dirty="0">
                <a:solidFill>
                  <a:schemeClr val="tx2"/>
                </a:solidFill>
                <a:effectLst/>
                <a:latin typeface="+mj-lt"/>
                <a:ea typeface="+mj-ea"/>
                <a:cs typeface="+mj-cs"/>
              </a:rPr>
              <a:t>Este </a:t>
            </a:r>
            <a:r>
              <a:rPr lang="en-US" sz="2700" kern="1200" cap="all" dirty="0" err="1">
                <a:solidFill>
                  <a:schemeClr val="tx2"/>
                </a:solidFill>
                <a:effectLst/>
                <a:latin typeface="+mj-lt"/>
                <a:ea typeface="+mj-ea"/>
                <a:cs typeface="+mj-cs"/>
              </a:rPr>
              <a:t>proyecto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tiene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como</a:t>
            </a:r>
            <a:r>
              <a:rPr lang="en-US" sz="2700" kern="1200" cap="all" dirty="0">
                <a:solidFill>
                  <a:schemeClr val="tx2"/>
                </a:solidFill>
                <a:effectLst/>
                <a:latin typeface="+mj-lt"/>
                <a:ea typeface="+mj-ea"/>
                <a:cs typeface="+mj-cs"/>
              </a:rPr>
              <a:t> principal </a:t>
            </a:r>
            <a:r>
              <a:rPr lang="en-US" sz="2700" kern="1200" cap="all" dirty="0" err="1">
                <a:solidFill>
                  <a:schemeClr val="tx2"/>
                </a:solidFill>
                <a:effectLst/>
                <a:latin typeface="+mj-lt"/>
                <a:ea typeface="+mj-ea"/>
                <a:cs typeface="+mj-cs"/>
              </a:rPr>
              <a:t>propósito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atenuar</a:t>
            </a:r>
            <a:r>
              <a:rPr lang="en-US" sz="2700" kern="1200" cap="all" dirty="0">
                <a:solidFill>
                  <a:schemeClr val="tx2"/>
                </a:solidFill>
                <a:effectLst/>
                <a:latin typeface="+mj-lt"/>
                <a:ea typeface="+mj-ea"/>
                <a:cs typeface="+mj-cs"/>
              </a:rPr>
              <a:t> los </a:t>
            </a:r>
            <a:r>
              <a:rPr lang="en-US" sz="2700" kern="1200" cap="all" dirty="0" err="1">
                <a:solidFill>
                  <a:schemeClr val="tx2"/>
                </a:solidFill>
                <a:effectLst/>
                <a:latin typeface="+mj-lt"/>
                <a:ea typeface="+mj-ea"/>
                <a:cs typeface="+mj-cs"/>
              </a:rPr>
              <a:t>problemas</a:t>
            </a:r>
            <a:r>
              <a:rPr lang="en-US" sz="2700" kern="1200" cap="all" dirty="0">
                <a:solidFill>
                  <a:schemeClr val="tx2"/>
                </a:solidFill>
                <a:effectLst/>
                <a:latin typeface="+mj-lt"/>
                <a:ea typeface="+mj-ea"/>
                <a:cs typeface="+mj-cs"/>
              </a:rPr>
              <a:t> que los padres </a:t>
            </a:r>
            <a:r>
              <a:rPr lang="en-US" sz="2700" kern="1200" cap="all" dirty="0" err="1">
                <a:solidFill>
                  <a:schemeClr val="tx2"/>
                </a:solidFill>
                <a:effectLst/>
                <a:latin typeface="+mj-lt"/>
                <a:ea typeface="+mj-ea"/>
                <a:cs typeface="+mj-cs"/>
              </a:rPr>
              <a:t>encuentran</a:t>
            </a:r>
            <a:r>
              <a:rPr lang="en-US" sz="2700" kern="1200" cap="all" dirty="0">
                <a:solidFill>
                  <a:schemeClr val="tx2"/>
                </a:solidFill>
                <a:effectLst/>
                <a:latin typeface="+mj-lt"/>
                <a:ea typeface="+mj-ea"/>
                <a:cs typeface="+mj-cs"/>
              </a:rPr>
              <a:t> al </a:t>
            </a:r>
            <a:r>
              <a:rPr lang="en-US" sz="2700" kern="1200" cap="all" dirty="0" err="1">
                <a:solidFill>
                  <a:schemeClr val="tx2"/>
                </a:solidFill>
                <a:effectLst/>
                <a:latin typeface="+mj-lt"/>
                <a:ea typeface="+mj-ea"/>
                <a:cs typeface="+mj-cs"/>
              </a:rPr>
              <a:t>momento</a:t>
            </a:r>
            <a:r>
              <a:rPr lang="en-US" sz="2700" kern="1200" cap="all" dirty="0">
                <a:solidFill>
                  <a:schemeClr val="tx2"/>
                </a:solidFill>
                <a:effectLst/>
                <a:latin typeface="+mj-lt"/>
                <a:ea typeface="+mj-ea"/>
                <a:cs typeface="+mj-cs"/>
              </a:rPr>
              <a:t> de </a:t>
            </a:r>
            <a:r>
              <a:rPr lang="en-US" sz="2700" kern="1200" cap="all" dirty="0" err="1">
                <a:solidFill>
                  <a:schemeClr val="tx2"/>
                </a:solidFill>
                <a:effectLst/>
                <a:latin typeface="+mj-lt"/>
                <a:ea typeface="+mj-ea"/>
                <a:cs typeface="+mj-cs"/>
              </a:rPr>
              <a:t>conseguir</a:t>
            </a:r>
            <a:r>
              <a:rPr lang="en-US" sz="2700" kern="1200" cap="all" dirty="0">
                <a:solidFill>
                  <a:schemeClr val="tx2"/>
                </a:solidFill>
                <a:effectLst/>
                <a:latin typeface="+mj-lt"/>
                <a:ea typeface="+mj-ea"/>
                <a:cs typeface="+mj-cs"/>
              </a:rPr>
              <a:t> un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para </a:t>
            </a:r>
            <a:r>
              <a:rPr lang="en-US" sz="2700" kern="1200" cap="all" dirty="0" err="1">
                <a:solidFill>
                  <a:schemeClr val="tx2"/>
                </a:solidFill>
                <a:effectLst/>
                <a:latin typeface="+mj-lt"/>
                <a:ea typeface="+mj-ea"/>
                <a:cs typeface="+mj-cs"/>
              </a:rPr>
              <a:t>su</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niño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mediante</a:t>
            </a:r>
            <a:r>
              <a:rPr lang="en-US" sz="2700" kern="1200" cap="all" dirty="0">
                <a:solidFill>
                  <a:schemeClr val="tx2"/>
                </a:solidFill>
                <a:effectLst/>
                <a:latin typeface="+mj-lt"/>
                <a:ea typeface="+mj-ea"/>
                <a:cs typeface="+mj-cs"/>
              </a:rPr>
              <a:t> la </a:t>
            </a:r>
            <a:r>
              <a:rPr lang="en-US" sz="2700" kern="1200" cap="all" dirty="0" err="1">
                <a:solidFill>
                  <a:schemeClr val="tx2"/>
                </a:solidFill>
                <a:effectLst/>
                <a:latin typeface="+mj-lt"/>
                <a:ea typeface="+mj-ea"/>
                <a:cs typeface="+mj-cs"/>
              </a:rPr>
              <a:t>creación</a:t>
            </a:r>
            <a:r>
              <a:rPr lang="en-US" sz="2700" kern="1200" cap="all" dirty="0">
                <a:solidFill>
                  <a:schemeClr val="tx2"/>
                </a:solidFill>
                <a:effectLst/>
                <a:latin typeface="+mj-lt"/>
                <a:ea typeface="+mj-ea"/>
                <a:cs typeface="+mj-cs"/>
              </a:rPr>
              <a:t> de un  </a:t>
            </a:r>
            <a:r>
              <a:rPr lang="en-US" sz="2700" kern="1200" cap="all" dirty="0" err="1">
                <a:solidFill>
                  <a:schemeClr val="tx2"/>
                </a:solidFill>
                <a:effectLst/>
                <a:latin typeface="+mj-lt"/>
                <a:ea typeface="+mj-ea"/>
                <a:cs typeface="+mj-cs"/>
              </a:rPr>
              <a:t>aplicativo</a:t>
            </a:r>
            <a:r>
              <a:rPr lang="en-US" sz="2700" kern="1200" cap="all" dirty="0">
                <a:solidFill>
                  <a:schemeClr val="tx2"/>
                </a:solidFill>
                <a:effectLst/>
                <a:latin typeface="+mj-lt"/>
                <a:ea typeface="+mj-ea"/>
                <a:cs typeface="+mj-cs"/>
              </a:rPr>
              <a:t> web que </a:t>
            </a:r>
            <a:r>
              <a:rPr lang="en-US" sz="2700" kern="1200" cap="all" dirty="0" err="1">
                <a:solidFill>
                  <a:schemeClr val="tx2"/>
                </a:solidFill>
                <a:effectLst/>
                <a:latin typeface="+mj-lt"/>
                <a:ea typeface="+mj-ea"/>
                <a:cs typeface="+mj-cs"/>
              </a:rPr>
              <a:t>permita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adecuado</a:t>
            </a:r>
            <a:r>
              <a:rPr lang="en-US" sz="2700" kern="1200" cap="all" dirty="0">
                <a:solidFill>
                  <a:schemeClr val="tx2"/>
                </a:solidFill>
                <a:effectLst/>
                <a:latin typeface="+mj-lt"/>
                <a:ea typeface="+mj-ea"/>
                <a:cs typeface="+mj-cs"/>
              </a:rPr>
              <a:t> de forma </a:t>
            </a:r>
            <a:r>
              <a:rPr lang="en-US" sz="2700" kern="1200" cap="all" dirty="0" err="1">
                <a:solidFill>
                  <a:schemeClr val="tx2"/>
                </a:solidFill>
                <a:effectLst/>
                <a:latin typeface="+mj-lt"/>
                <a:ea typeface="+mj-ea"/>
                <a:cs typeface="+mj-cs"/>
              </a:rPr>
              <a:t>inmediata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todo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esto</a:t>
            </a:r>
            <a:r>
              <a:rPr lang="en-US" sz="2700" kern="1200" cap="all" dirty="0">
                <a:solidFill>
                  <a:schemeClr val="tx2"/>
                </a:solidFill>
                <a:effectLst/>
                <a:latin typeface="+mj-lt"/>
                <a:ea typeface="+mj-ea"/>
                <a:cs typeface="+mj-cs"/>
              </a:rPr>
              <a:t> de gran </a:t>
            </a:r>
            <a:r>
              <a:rPr lang="en-US" sz="2700" kern="1200" cap="all" dirty="0" err="1">
                <a:solidFill>
                  <a:schemeClr val="tx2"/>
                </a:solidFill>
                <a:effectLst/>
                <a:latin typeface="+mj-lt"/>
                <a:ea typeface="+mj-ea"/>
                <a:cs typeface="+mj-cs"/>
              </a:rPr>
              <a:t>importancia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puesto</a:t>
            </a:r>
            <a:r>
              <a:rPr lang="en-US" sz="2700" kern="1200" cap="all" dirty="0">
                <a:solidFill>
                  <a:schemeClr val="tx2"/>
                </a:solidFill>
                <a:effectLst/>
                <a:latin typeface="+mj-lt"/>
                <a:ea typeface="+mj-ea"/>
                <a:cs typeface="+mj-cs"/>
              </a:rPr>
              <a:t> que los padres no </a:t>
            </a:r>
            <a:r>
              <a:rPr lang="en-US" sz="2700" kern="1200" cap="all" dirty="0" err="1">
                <a:solidFill>
                  <a:schemeClr val="tx2"/>
                </a:solidFill>
                <a:effectLst/>
                <a:latin typeface="+mj-lt"/>
                <a:ea typeface="+mj-ea"/>
                <a:cs typeface="+mj-cs"/>
              </a:rPr>
              <a:t>tendrán</a:t>
            </a:r>
            <a:r>
              <a:rPr lang="en-US" sz="2700" kern="1200" cap="all" dirty="0">
                <a:solidFill>
                  <a:schemeClr val="tx2"/>
                </a:solidFill>
                <a:effectLst/>
                <a:latin typeface="+mj-lt"/>
                <a:ea typeface="+mj-ea"/>
                <a:cs typeface="+mj-cs"/>
              </a:rPr>
              <a:t> mayor </a:t>
            </a:r>
            <a:r>
              <a:rPr lang="en-US" sz="2700" kern="1200" cap="all" dirty="0" err="1">
                <a:solidFill>
                  <a:schemeClr val="tx2"/>
                </a:solidFill>
                <a:effectLst/>
                <a:latin typeface="+mj-lt"/>
                <a:ea typeface="+mj-ea"/>
                <a:cs typeface="+mj-cs"/>
              </a:rPr>
              <a:t>problema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en</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elegir</a:t>
            </a:r>
            <a:r>
              <a:rPr lang="en-US" sz="2700" kern="1200" cap="all" dirty="0">
                <a:solidFill>
                  <a:schemeClr val="tx2"/>
                </a:solidFill>
                <a:effectLst/>
                <a:latin typeface="+mj-lt"/>
                <a:ea typeface="+mj-ea"/>
                <a:cs typeface="+mj-cs"/>
              </a:rPr>
              <a:t> uno de los </a:t>
            </a:r>
            <a:r>
              <a:rPr lang="en-US" sz="2700" kern="1200" cap="all" dirty="0" err="1">
                <a:solidFill>
                  <a:schemeClr val="tx2"/>
                </a:solidFill>
                <a:effectLst/>
                <a:latin typeface="+mj-lt"/>
                <a:ea typeface="+mj-ea"/>
                <a:cs typeface="+mj-cs"/>
              </a:rPr>
              <a:t>juguetes</a:t>
            </a:r>
            <a:r>
              <a:rPr lang="en-US" sz="2700" kern="1200" cap="all" dirty="0">
                <a:solidFill>
                  <a:schemeClr val="tx2"/>
                </a:solidFill>
                <a:effectLst/>
                <a:latin typeface="+mj-lt"/>
                <a:ea typeface="+mj-ea"/>
                <a:cs typeface="+mj-cs"/>
              </a:rPr>
              <a:t>.</a:t>
            </a:r>
            <a:br>
              <a:rPr lang="en-US" sz="2700" kern="1200" cap="all" dirty="0">
                <a:solidFill>
                  <a:schemeClr val="tx2"/>
                </a:solidFill>
                <a:effectLst/>
                <a:latin typeface="+mj-lt"/>
                <a:ea typeface="+mj-ea"/>
                <a:cs typeface="+mj-cs"/>
              </a:rPr>
            </a:br>
            <a:br>
              <a:rPr lang="en-US" kern="1200" cap="all" dirty="0">
                <a:solidFill>
                  <a:schemeClr val="tx2"/>
                </a:solidFill>
                <a:effectLst/>
                <a:latin typeface="+mj-lt"/>
                <a:ea typeface="+mj-ea"/>
                <a:cs typeface="+mj-cs"/>
              </a:rPr>
            </a:br>
            <a:endParaRPr lang="en-US" b="0" i="0" kern="1200" cap="all" dirty="0">
              <a:solidFill>
                <a:schemeClr val="tx2"/>
              </a:solidFill>
              <a:latin typeface="+mj-lt"/>
              <a:ea typeface="+mj-ea"/>
              <a:cs typeface="+mj-cs"/>
            </a:endParaRPr>
          </a:p>
        </p:txBody>
      </p:sp>
      <p:sp>
        <p:nvSpPr>
          <p:cNvPr id="12" name="CuadroTexto 11">
            <a:extLst>
              <a:ext uri="{FF2B5EF4-FFF2-40B4-BE49-F238E27FC236}">
                <a16:creationId xmlns:a16="http://schemas.microsoft.com/office/drawing/2014/main" id="{4BF2F128-ACF2-44AB-8E2C-00EBBB3F20DB}"/>
              </a:ext>
            </a:extLst>
          </p:cNvPr>
          <p:cNvSpPr txBox="1"/>
          <p:nvPr/>
        </p:nvSpPr>
        <p:spPr>
          <a:xfrm>
            <a:off x="4723683" y="1130157"/>
            <a:ext cx="3439793" cy="646331"/>
          </a:xfrm>
          <a:prstGeom prst="rect">
            <a:avLst/>
          </a:prstGeom>
          <a:noFill/>
        </p:spPr>
        <p:txBody>
          <a:bodyPr wrap="square">
            <a:spAutoFit/>
          </a:bodyPr>
          <a:lstStyle/>
          <a:p>
            <a:r>
              <a:rPr lang="en-US" sz="3600" b="1" kern="1200" cap="all" dirty="0" err="1">
                <a:solidFill>
                  <a:schemeClr val="tx2"/>
                </a:solidFill>
                <a:effectLst/>
                <a:latin typeface="+mj-lt"/>
                <a:ea typeface="+mj-ea"/>
                <a:cs typeface="+mj-cs"/>
              </a:rPr>
              <a:t>Justificación</a:t>
            </a:r>
            <a:endParaRPr lang="es-PE" sz="3600" dirty="0"/>
          </a:p>
        </p:txBody>
      </p:sp>
      <p:pic>
        <p:nvPicPr>
          <p:cNvPr id="16" name="Imagen 15">
            <a:extLst>
              <a:ext uri="{FF2B5EF4-FFF2-40B4-BE49-F238E27FC236}">
                <a16:creationId xmlns:a16="http://schemas.microsoft.com/office/drawing/2014/main" id="{31B72624-D659-4383-9EE6-86E81A04BCA8}"/>
              </a:ext>
            </a:extLst>
          </p:cNvPr>
          <p:cNvPicPr>
            <a:picLocks noChangeAspect="1"/>
          </p:cNvPicPr>
          <p:nvPr/>
        </p:nvPicPr>
        <p:blipFill>
          <a:blip r:embed="rId2"/>
          <a:stretch>
            <a:fillRect/>
          </a:stretch>
        </p:blipFill>
        <p:spPr>
          <a:xfrm>
            <a:off x="9105799" y="244582"/>
            <a:ext cx="2863085" cy="2353003"/>
          </a:xfrm>
          <a:prstGeom prst="rect">
            <a:avLst/>
          </a:prstGeom>
          <a:ln>
            <a:noFill/>
          </a:ln>
          <a:effectLst>
            <a:softEdge rad="112500"/>
          </a:effectLst>
        </p:spPr>
      </p:pic>
    </p:spTree>
    <p:extLst>
      <p:ext uri="{BB962C8B-B14F-4D97-AF65-F5344CB8AC3E}">
        <p14:creationId xmlns:p14="http://schemas.microsoft.com/office/powerpoint/2010/main" val="2487950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0">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8E4FEE-37DB-498B-810C-76A591CBCE6F}"/>
              </a:ext>
            </a:extLst>
          </p:cNvPr>
          <p:cNvPicPr>
            <a:picLocks noChangeAspect="1"/>
          </p:cNvPicPr>
          <p:nvPr/>
        </p:nvPicPr>
        <p:blipFill>
          <a:blip r:embed="rId2"/>
          <a:stretch>
            <a:fillRect/>
          </a:stretch>
        </p:blipFill>
        <p:spPr>
          <a:xfrm>
            <a:off x="964135" y="2206658"/>
            <a:ext cx="3191320" cy="4515480"/>
          </a:xfrm>
          <a:prstGeom prst="rect">
            <a:avLst/>
          </a:prstGeom>
          <a:ln>
            <a:noFill/>
          </a:ln>
          <a:effectLst>
            <a:softEdge rad="112500"/>
          </a:effectLst>
        </p:spPr>
      </p:pic>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3449543" y="839607"/>
            <a:ext cx="7987084" cy="2985773"/>
          </a:xfrm>
        </p:spPr>
        <p:txBody>
          <a:bodyPr vert="horz" lIns="91440" tIns="45720" rIns="91440" bIns="45720" rtlCol="0" anchor="ctr">
            <a:normAutofit fontScale="90000"/>
          </a:bodyPr>
          <a:lstStyle/>
          <a:p>
            <a:pPr marL="914400" lvl="2" algn="l" defTabSz="457200" rtl="0">
              <a:lnSpc>
                <a:spcPct val="90000"/>
              </a:lnSpc>
              <a:spcBef>
                <a:spcPct val="0"/>
              </a:spcBef>
            </a:pPr>
            <a:r>
              <a:rPr lang="es-ES" sz="2000" b="1" i="0" kern="1200" dirty="0">
                <a:solidFill>
                  <a:schemeClr val="tx2"/>
                </a:solidFill>
                <a:effectLst/>
                <a:latin typeface="+mj-lt"/>
                <a:ea typeface="+mj-ea"/>
                <a:cs typeface="+mj-cs"/>
              </a:rPr>
              <a:t>Diseño de un Sistema basado en tecnología Web para el control y gestión de venta de unidades móviles</a:t>
            </a:r>
            <a:br>
              <a:rPr lang="es-ES" sz="2000" b="1" i="0" kern="1200" dirty="0">
                <a:solidFill>
                  <a:schemeClr val="tx2"/>
                </a:solidFill>
                <a:effectLst/>
                <a:latin typeface="+mj-lt"/>
                <a:ea typeface="+mj-ea"/>
                <a:cs typeface="+mj-cs"/>
              </a:rPr>
            </a:br>
            <a:br>
              <a:rPr lang="es-E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Fuente: https://repositorio.uncp.edu.pe/handle/20.500.12894/1153?show=full</a:t>
            </a:r>
            <a:br>
              <a:rPr lang="es-ES"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E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AF0FE115-64CE-49AD-8E75-FF08A5A491F3}"/>
              </a:ext>
            </a:extLst>
          </p:cNvPr>
          <p:cNvSpPr txBox="1"/>
          <p:nvPr/>
        </p:nvSpPr>
        <p:spPr>
          <a:xfrm>
            <a:off x="592699" y="1084459"/>
            <a:ext cx="4068418" cy="1248034"/>
          </a:xfrm>
          <a:prstGeom prst="rect">
            <a:avLst/>
          </a:prstGeom>
          <a:noFill/>
        </p:spPr>
        <p:txBody>
          <a:bodyPr wrap="square">
            <a:spAutoFit/>
          </a:bodyPr>
          <a:lstStyle/>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Estado </a:t>
            </a:r>
          </a:p>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del Arte</a:t>
            </a:r>
            <a:endParaRPr lang="es-PE" sz="3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Conector recto 3">
            <a:extLst>
              <a:ext uri="{FF2B5EF4-FFF2-40B4-BE49-F238E27FC236}">
                <a16:creationId xmlns:a16="http://schemas.microsoft.com/office/drawing/2014/main" id="{D64A21B1-D65C-4DA4-A40A-92427C5D7B1B}"/>
              </a:ext>
            </a:extLst>
          </p:cNvPr>
          <p:cNvCxnSpPr/>
          <p:nvPr/>
        </p:nvCxnSpPr>
        <p:spPr>
          <a:xfrm>
            <a:off x="4224160" y="1295400"/>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000856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7" name="Rectangle 76">
            <a:extLst>
              <a:ext uri="{FF2B5EF4-FFF2-40B4-BE49-F238E27FC236}">
                <a16:creationId xmlns:a16="http://schemas.microsoft.com/office/drawing/2014/main" id="{3452CF8E-3DC3-41AB-80FC-2A7F06E8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569392" y="514551"/>
            <a:ext cx="10869750" cy="1237298"/>
          </a:xfrm>
        </p:spPr>
        <p:txBody>
          <a:bodyPr vert="horz" lIns="91440" tIns="45720" rIns="91440" bIns="45720" rtlCol="0" anchor="b">
            <a:normAutofit/>
          </a:bodyPr>
          <a:lstStyle/>
          <a:p>
            <a:pPr algn="ctr"/>
            <a:r>
              <a:rPr lang="en-US" sz="7200" b="1" cap="all" dirty="0" err="1"/>
              <a:t>Diagrama</a:t>
            </a:r>
            <a:r>
              <a:rPr lang="en-US" sz="7200" b="1" cap="all" dirty="0"/>
              <a:t> de Gantt</a:t>
            </a:r>
          </a:p>
        </p:txBody>
      </p:sp>
      <p:sp>
        <p:nvSpPr>
          <p:cNvPr id="79" name="Freeform 6">
            <a:extLst>
              <a:ext uri="{FF2B5EF4-FFF2-40B4-BE49-F238E27FC236}">
                <a16:creationId xmlns:a16="http://schemas.microsoft.com/office/drawing/2014/main" id="{2B6A9704-1D27-4BEA-A9B7-7FAF4C559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1" name="Freeform 6">
            <a:extLst>
              <a:ext uri="{FF2B5EF4-FFF2-40B4-BE49-F238E27FC236}">
                <a16:creationId xmlns:a16="http://schemas.microsoft.com/office/drawing/2014/main" id="{824F4E53-D1F4-47A7-ABBE-3EB1C566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076" name="Picture 4">
            <a:extLst>
              <a:ext uri="{FF2B5EF4-FFF2-40B4-BE49-F238E27FC236}">
                <a16:creationId xmlns:a16="http://schemas.microsoft.com/office/drawing/2014/main" id="{59BB0638-06F2-4AE4-BF28-3175BDCA6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078"/>
          <a:stretch/>
        </p:blipFill>
        <p:spPr bwMode="auto">
          <a:xfrm>
            <a:off x="645301" y="1521930"/>
            <a:ext cx="10869750" cy="496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345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1669427" y="28575"/>
            <a:ext cx="4681262" cy="1093305"/>
          </a:xfrm>
        </p:spPr>
        <p:txBody>
          <a:bodyPr/>
          <a:lstStyle/>
          <a:p>
            <a:r>
              <a:rPr lang="es-ES" b="1" dirty="0"/>
              <a:t>Project </a:t>
            </a:r>
            <a:r>
              <a:rPr lang="es-ES" b="1" dirty="0" err="1"/>
              <a:t>Charter</a:t>
            </a:r>
            <a:endParaRPr lang="es-PE" b="1" dirty="0"/>
          </a:p>
        </p:txBody>
      </p:sp>
      <p:pic>
        <p:nvPicPr>
          <p:cNvPr id="3074" name="Picture 2">
            <a:extLst>
              <a:ext uri="{FF2B5EF4-FFF2-40B4-BE49-F238E27FC236}">
                <a16:creationId xmlns:a16="http://schemas.microsoft.com/office/drawing/2014/main" id="{85FD2048-7BC6-49C0-A573-7C5F9501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917" y="726971"/>
            <a:ext cx="9980673" cy="57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03550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6EF11-8E0F-4C23-A621-F3B589630C73}"/>
              </a:ext>
            </a:extLst>
          </p:cNvPr>
          <p:cNvSpPr>
            <a:spLocks noGrp="1"/>
          </p:cNvSpPr>
          <p:nvPr>
            <p:ph type="title"/>
          </p:nvPr>
        </p:nvSpPr>
        <p:spPr/>
        <p:txBody>
          <a:bodyPr/>
          <a:lstStyle/>
          <a:p>
            <a:r>
              <a:rPr lang="es-PE" dirty="0"/>
              <a:t>Propuesta de Solución 1</a:t>
            </a:r>
          </a:p>
        </p:txBody>
      </p:sp>
      <p:pic>
        <p:nvPicPr>
          <p:cNvPr id="4" name="Imagen 3" descr="Captura de pantalla de computadora&#10;&#10;Descripción generada automáticamente">
            <a:extLst>
              <a:ext uri="{FF2B5EF4-FFF2-40B4-BE49-F238E27FC236}">
                <a16:creationId xmlns:a16="http://schemas.microsoft.com/office/drawing/2014/main" id="{C86919C0-04B9-4178-9072-3F975C203C7B}"/>
              </a:ext>
            </a:extLst>
          </p:cNvPr>
          <p:cNvPicPr>
            <a:picLocks noChangeAspect="1"/>
          </p:cNvPicPr>
          <p:nvPr/>
        </p:nvPicPr>
        <p:blipFill>
          <a:blip r:embed="rId2">
            <a:extLst>
              <a:ext uri="{28A0092B-C50C-407E-A947-70E740481C1C}">
                <a14:useLocalDpi xmlns:a14="http://schemas.microsoft.com/office/drawing/2010/main" val="0"/>
              </a:ext>
            </a:extLst>
          </a:blip>
          <a:srcRect l="22047" t="23216" r="27856" b="19997"/>
          <a:stretch>
            <a:fillRect/>
          </a:stretch>
        </p:blipFill>
        <p:spPr bwMode="auto">
          <a:xfrm>
            <a:off x="1371600" y="1428749"/>
            <a:ext cx="10496550" cy="507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39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a captura de pantalla de una computadora&#10;&#10;Descripción generada automáticamente">
            <a:extLst>
              <a:ext uri="{FF2B5EF4-FFF2-40B4-BE49-F238E27FC236}">
                <a16:creationId xmlns:a16="http://schemas.microsoft.com/office/drawing/2014/main" id="{261B19D2-84A7-4F87-BDBA-0C5DEFDD60F8}"/>
              </a:ext>
            </a:extLst>
          </p:cNvPr>
          <p:cNvPicPr>
            <a:picLocks noChangeAspect="1"/>
          </p:cNvPicPr>
          <p:nvPr/>
        </p:nvPicPr>
        <p:blipFill>
          <a:blip r:embed="rId2">
            <a:extLst>
              <a:ext uri="{28A0092B-C50C-407E-A947-70E740481C1C}">
                <a14:useLocalDpi xmlns:a14="http://schemas.microsoft.com/office/drawing/2010/main" val="0"/>
              </a:ext>
            </a:extLst>
          </a:blip>
          <a:srcRect l="20108" t="33571" r="16570" b="19370"/>
          <a:stretch>
            <a:fillRect/>
          </a:stretch>
        </p:blipFill>
        <p:spPr bwMode="auto">
          <a:xfrm>
            <a:off x="482600" y="1080080"/>
            <a:ext cx="11226799" cy="4693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206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bg1"/>
          </a:bgClr>
        </a:patt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580DA-9A3E-40BB-A00C-7BF91E14BE1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1028" name="Imagen 1" descr="Imagen que contiene dibujo, reloj, señal&#10;&#10;Descripción generada automáticamente">
            <a:extLst>
              <a:ext uri="{FF2B5EF4-FFF2-40B4-BE49-F238E27FC236}">
                <a16:creationId xmlns:a16="http://schemas.microsoft.com/office/drawing/2014/main" id="{3249C6BF-2C65-40F3-BC5B-6376711A5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200" y="603878"/>
            <a:ext cx="3180522" cy="726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B0ABED-C90F-4082-A3F2-96B2DFCAE067}"/>
              </a:ext>
            </a:extLst>
          </p:cNvPr>
          <p:cNvSpPr>
            <a:spLocks noChangeArrowheads="1"/>
          </p:cNvSpPr>
          <p:nvPr/>
        </p:nvSpPr>
        <p:spPr bwMode="auto">
          <a:xfrm>
            <a:off x="1413110" y="1144044"/>
            <a:ext cx="576262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Integrantes:</a:t>
            </a:r>
            <a:endParaRPr kumimoji="0" lang="es-PE" altLang="es-PE" sz="2800" b="1" i="0" u="none" strike="noStrike" cap="none" normalizeH="0" baseline="0" dirty="0">
              <a:ln>
                <a:noFill/>
              </a:ln>
              <a:effectLst/>
            </a:endParaRP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ALLCCA MORIANO, MIGUEL ÁNGEL</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AQUINO GUTIERREZ, JOHN JOSE</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CCISPICHITO HUAMAN, OMAR PAUL</a:t>
            </a:r>
          </a:p>
          <a:p>
            <a:pPr marL="342900" lvl="0" indent="-342900" defTabSz="914400">
              <a:buFont typeface="Arial" panose="020B0604020202020204" pitchFamily="34" charset="0"/>
              <a:buChar char="•"/>
            </a:pPr>
            <a:r>
              <a:rPr kumimoji="0" lang="es-PE" altLang="es-PE" sz="2000" i="0" u="none" strike="noStrike" cap="none" normalizeH="0" baseline="0" dirty="0">
                <a:ln>
                  <a:noFill/>
                </a:ln>
                <a:effectLst/>
              </a:rPr>
              <a:t>CÓRDOVA FACUNDO, YALIXA</a:t>
            </a:r>
            <a:endParaRPr kumimoji="0" lang="es-PE" altLang="es-PE" sz="1100" i="0" u="none" strike="noStrike" cap="none" normalizeH="0" baseline="0" dirty="0">
              <a:ln>
                <a:noFill/>
              </a:ln>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PE" altLang="es-PE" sz="200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YAURIMA NAVARRO, ALEXANDER MAXIMO</a:t>
            </a:r>
            <a:endParaRPr lang="es-PE" altLang="es-PE" dirty="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PE" altLang="es-PE" sz="1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PE" sz="2800" b="1" dirty="0">
                <a:solidFill>
                  <a:schemeClr val="tx1"/>
                </a:solidFill>
                <a:latin typeface="Arial" panose="020B0604020202020204" pitchFamily="34" charset="0"/>
                <a:cs typeface="Arial" panose="020B0604020202020204" pitchFamily="34" charset="0"/>
              </a:rPr>
              <a:t>PROFESOR</a:t>
            </a:r>
            <a:r>
              <a:rPr lang="es-PE" sz="2800" dirty="0">
                <a:solidFill>
                  <a:schemeClr val="tx1"/>
                </a:solidFill>
                <a:latin typeface="Arial" panose="020B0604020202020204" pitchFamily="34" charset="0"/>
                <a:cs typeface="Arial" panose="020B0604020202020204" pitchFamily="34" charset="0"/>
              </a:rPr>
              <a:t>:</a:t>
            </a:r>
            <a:endParaRPr lang="es-PE" sz="3600" dirty="0">
              <a:solidFill>
                <a:schemeClr val="tx1"/>
              </a:solidFill>
              <a:latin typeface="Arial" panose="020B0604020202020204" pitchFamily="34" charset="0"/>
              <a:cs typeface="Arial" panose="020B0604020202020204" pitchFamily="34" charset="0"/>
            </a:endParaRPr>
          </a:p>
          <a:p>
            <a:r>
              <a:rPr lang="es-PE" sz="1800" dirty="0">
                <a:solidFill>
                  <a:schemeClr val="tx1"/>
                </a:solidFill>
                <a:latin typeface="Arial" panose="020B0604020202020204" pitchFamily="34" charset="0"/>
                <a:cs typeface="Arial" panose="020B0604020202020204" pitchFamily="34" charset="0"/>
              </a:rPr>
              <a:t>ROBLES FERNANDEZ,IVAN</a:t>
            </a:r>
            <a:br>
              <a:rPr lang="es-PE" sz="1800" dirty="0">
                <a:solidFill>
                  <a:schemeClr val="tx1"/>
                </a:solidFill>
                <a:latin typeface="Arial" panose="020B0604020202020204" pitchFamily="34" charset="0"/>
                <a:cs typeface="Arial" panose="020B0604020202020204" pitchFamily="34" charset="0"/>
              </a:rPr>
            </a:br>
            <a:br>
              <a:rPr lang="es-PE" sz="1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ESCUELA</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INGENIERÍA DE SISTEMAS &amp; SOFTWARE</a:t>
            </a:r>
            <a:br>
              <a:rPr lang="es-PE" sz="3600" dirty="0">
                <a:solidFill>
                  <a:schemeClr val="tx1"/>
                </a:solidFill>
                <a:latin typeface="Arial" panose="020B0604020202020204" pitchFamily="34" charset="0"/>
                <a:cs typeface="Arial" panose="020B0604020202020204" pitchFamily="34" charset="0"/>
              </a:rPr>
            </a:br>
            <a:br>
              <a:rPr lang="es-PE" sz="2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CURSO</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INTEGRADOR I: SISTEMAS &amp; SOFTWARE</a:t>
            </a:r>
            <a:endParaRPr kumimoji="0" lang="es-PE" altLang="es-PE"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5087902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2518C-4F95-4E2F-9CE5-D6F243C2F83D}"/>
              </a:ext>
            </a:extLst>
          </p:cNvPr>
          <p:cNvSpPr>
            <a:spLocks noGrp="1"/>
          </p:cNvSpPr>
          <p:nvPr>
            <p:ph type="title"/>
          </p:nvPr>
        </p:nvSpPr>
        <p:spPr/>
        <p:txBody>
          <a:bodyPr/>
          <a:lstStyle/>
          <a:p>
            <a:r>
              <a:rPr lang="es-PE" dirty="0"/>
              <a:t>Segunda propuesta de Solución</a:t>
            </a:r>
          </a:p>
        </p:txBody>
      </p:sp>
      <p:pic>
        <p:nvPicPr>
          <p:cNvPr id="4" name="Imagen 3" descr="Interfaz de usuario gráfica, Sitio web&#10;&#10;Descripción generada automáticamente">
            <a:extLst>
              <a:ext uri="{FF2B5EF4-FFF2-40B4-BE49-F238E27FC236}">
                <a16:creationId xmlns:a16="http://schemas.microsoft.com/office/drawing/2014/main" id="{E83A903C-D865-43B5-8B47-2538EE38E1C8}"/>
              </a:ext>
            </a:extLst>
          </p:cNvPr>
          <p:cNvPicPr>
            <a:picLocks noChangeAspect="1"/>
          </p:cNvPicPr>
          <p:nvPr/>
        </p:nvPicPr>
        <p:blipFill>
          <a:blip r:embed="rId2">
            <a:extLst>
              <a:ext uri="{28A0092B-C50C-407E-A947-70E740481C1C}">
                <a14:useLocalDpi xmlns:a14="http://schemas.microsoft.com/office/drawing/2010/main" val="0"/>
              </a:ext>
            </a:extLst>
          </a:blip>
          <a:srcRect l="32985" t="22276" r="19743" b="12781"/>
          <a:stretch>
            <a:fillRect/>
          </a:stretch>
        </p:blipFill>
        <p:spPr bwMode="auto">
          <a:xfrm>
            <a:off x="1009649" y="1466850"/>
            <a:ext cx="10391775" cy="519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254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91E85D-E19B-491A-83C6-213CB103DF24}"/>
              </a:ext>
            </a:extLst>
          </p:cNvPr>
          <p:cNvSpPr>
            <a:spLocks noChangeArrowheads="1"/>
          </p:cNvSpPr>
          <p:nvPr/>
        </p:nvSpPr>
        <p:spPr bwMode="auto">
          <a:xfrm>
            <a:off x="3962399" y="552391"/>
            <a:ext cx="553402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Tercera propuesta de solución</a:t>
            </a:r>
            <a:endParaRPr kumimoji="0" lang="es-PE" altLang="es-P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5A58338-A89F-43F9-8FF0-1C3F4486C227}"/>
              </a:ext>
            </a:extLst>
          </p:cNvPr>
          <p:cNvSpPr>
            <a:spLocks noChangeArrowheads="1"/>
          </p:cNvSpPr>
          <p:nvPr/>
        </p:nvSpPr>
        <p:spPr bwMode="auto">
          <a:xfrm>
            <a:off x="0" y="4906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6" name="Imagen 5">
            <a:extLst>
              <a:ext uri="{FF2B5EF4-FFF2-40B4-BE49-F238E27FC236}">
                <a16:creationId xmlns:a16="http://schemas.microsoft.com/office/drawing/2014/main" id="{3690C674-1ECD-4357-A2A0-2A13BD9040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5648" y="1352610"/>
            <a:ext cx="6578193" cy="4900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64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6">
            <a:extLst>
              <a:ext uri="{FF2B5EF4-FFF2-40B4-BE49-F238E27FC236}">
                <a16:creationId xmlns:a16="http://schemas.microsoft.com/office/drawing/2014/main" id="{DB8E7577-7E4D-47F7-8B85-EDBB6154A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8114" r="15710"/>
          <a:stretch>
            <a:fillRect/>
          </a:stretch>
        </p:blipFill>
        <p:spPr bwMode="auto">
          <a:xfrm>
            <a:off x="3436335" y="784370"/>
            <a:ext cx="6479452" cy="5507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46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ctr"/>
            <a:r>
              <a:rPr lang="en-US" sz="7000" cap="all" dirty="0">
                <a:solidFill>
                  <a:srgbClr val="FFFF00"/>
                </a:solidFill>
              </a:rPr>
              <a:t>CAPÍTULO II</a:t>
            </a:r>
            <a:br>
              <a:rPr lang="en-US" sz="7000" cap="all" dirty="0"/>
            </a:br>
            <a:r>
              <a:rPr lang="en-US" sz="7000" cap="all" dirty="0"/>
              <a:t>Marco </a:t>
            </a:r>
            <a:r>
              <a:rPr lang="en-US" sz="7000" cap="all" dirty="0" err="1"/>
              <a:t>teórico</a:t>
            </a:r>
            <a:endParaRPr lang="en-US" sz="7000" cap="all" dirty="0"/>
          </a:p>
        </p:txBody>
      </p:sp>
    </p:spTree>
    <p:extLst>
      <p:ext uri="{BB962C8B-B14F-4D97-AF65-F5344CB8AC3E}">
        <p14:creationId xmlns:p14="http://schemas.microsoft.com/office/powerpoint/2010/main" val="133954898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91311FB-AE92-4291-A11D-A2CAABE53169}"/>
              </a:ext>
            </a:extLst>
          </p:cNvPr>
          <p:cNvSpPr>
            <a:spLocks noGrp="1"/>
          </p:cNvSpPr>
          <p:nvPr>
            <p:ph type="title"/>
          </p:nvPr>
        </p:nvSpPr>
        <p:spPr>
          <a:xfrm>
            <a:off x="3363862" y="303795"/>
            <a:ext cx="7705164" cy="1485900"/>
          </a:xfrm>
        </p:spPr>
        <p:txBody>
          <a:bodyPr>
            <a:normAutofit/>
          </a:bodyPr>
          <a:lstStyle/>
          <a:p>
            <a:r>
              <a:rPr lang="es-419" sz="3400" b="1" kern="0" dirty="0">
                <a:effectLst/>
                <a:latin typeface="Arial" panose="020B0604020202020204" pitchFamily="34" charset="0"/>
              </a:rPr>
              <a:t>Marco teórico de programación orientada a objetos</a:t>
            </a:r>
            <a:br>
              <a:rPr lang="es-PE" sz="3400" b="1" kern="0" dirty="0">
                <a:effectLst/>
                <a:latin typeface="Arial" panose="020B0604020202020204" pitchFamily="34" charset="0"/>
              </a:rPr>
            </a:br>
            <a:endParaRPr lang="es-PE" sz="3400" dirty="0"/>
          </a:p>
        </p:txBody>
      </p:sp>
      <p:sp>
        <p:nvSpPr>
          <p:cNvPr id="22" name="Rectangle 17">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Imagen 2">
            <a:extLst>
              <a:ext uri="{FF2B5EF4-FFF2-40B4-BE49-F238E27FC236}">
                <a16:creationId xmlns:a16="http://schemas.microsoft.com/office/drawing/2014/main" id="{B22707AC-5751-4345-AD0D-93B56D4ED11E}"/>
              </a:ext>
            </a:extLst>
          </p:cNvPr>
          <p:cNvPicPr>
            <a:picLocks noChangeAspect="1"/>
          </p:cNvPicPr>
          <p:nvPr/>
        </p:nvPicPr>
        <p:blipFill>
          <a:blip r:embed="rId2"/>
          <a:stretch>
            <a:fillRect/>
          </a:stretch>
        </p:blipFill>
        <p:spPr>
          <a:xfrm>
            <a:off x="5503178" y="3481041"/>
            <a:ext cx="5886624" cy="3073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1">
            <a:extLst>
              <a:ext uri="{FF2B5EF4-FFF2-40B4-BE49-F238E27FC236}">
                <a16:creationId xmlns:a16="http://schemas.microsoft.com/office/drawing/2014/main" id="{5CDB6400-0D27-483A-A06F-3B70661FAABC}"/>
              </a:ext>
            </a:extLst>
          </p:cNvPr>
          <p:cNvSpPr>
            <a:spLocks noGrp="1" noChangeArrowheads="1"/>
          </p:cNvSpPr>
          <p:nvPr>
            <p:ph idx="1"/>
          </p:nvPr>
        </p:nvSpPr>
        <p:spPr bwMode="auto">
          <a:xfrm>
            <a:off x="3162527" y="1545147"/>
            <a:ext cx="8513811" cy="4667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9pPr>
          </a:lstStyle>
          <a:p>
            <a:pPr marL="530352" lvl="1" indent="0" algn="just">
              <a:spcAft>
                <a:spcPts val="600"/>
              </a:spcAft>
              <a:buNone/>
            </a:pPr>
            <a:r>
              <a:rPr lang="es-PE" altLang="es-PE" sz="1800" b="1" i="0" dirty="0"/>
              <a:t>Maven:</a:t>
            </a:r>
          </a:p>
          <a:p>
            <a:pPr marL="530352" lvl="1" indent="0" algn="just">
              <a:lnSpc>
                <a:spcPct val="100000"/>
              </a:lnSpc>
              <a:spcAft>
                <a:spcPts val="600"/>
              </a:spcAft>
              <a:buNone/>
            </a:pPr>
            <a:r>
              <a:rPr lang="es-MX" altLang="es-PE" sz="1500" i="0" dirty="0"/>
              <a:t>Se utiliza en la gestión y construcción de software. Posee la capacidad de realizar ciertas tareas claramente definidas, como la compilación del código y su empaquetado</a:t>
            </a:r>
          </a:p>
          <a:p>
            <a:pPr marL="530352" lvl="1" indent="0" algn="just">
              <a:lnSpc>
                <a:spcPct val="100000"/>
              </a:lnSpc>
              <a:spcAft>
                <a:spcPts val="600"/>
              </a:spcAft>
              <a:buNone/>
            </a:pPr>
            <a:r>
              <a:rPr lang="es-PE" sz="1500" i="0" dirty="0"/>
              <a:t>Podríamos decir, que Maven es una herramienta capaz de gestionar un proyecto software completo, desde la etapa en la que se comprueba que el código es correcto, hasta que se despliega la aplicación, pasando por la ejecución de pruebas y generación de informes y documentación.</a:t>
            </a:r>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L="0" marR="0" lvl="0" indent="0" defTabSz="914400" rtl="0" eaLnBrk="0" fontAlgn="base" latinLnBrk="0" hangingPunct="0">
              <a:spcBef>
                <a:spcPct val="0"/>
              </a:spcBef>
              <a:spcAft>
                <a:spcPts val="600"/>
              </a:spcAft>
              <a:buClrTx/>
              <a:buSzTx/>
              <a:buFontTx/>
              <a:buNone/>
              <a:tabLst>
                <a:tab pos="838200" algn="l"/>
                <a:tab pos="5727700" algn="r"/>
              </a:tabLst>
            </a:pPr>
            <a:endParaRPr kumimoji="0" lang="es-PE" altLang="es-PE" sz="1400" b="0" i="0"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8758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054B080-63C2-4643-9878-E5D62AD3D8C0}"/>
              </a:ext>
            </a:extLst>
          </p:cNvPr>
          <p:cNvSpPr/>
          <p:nvPr/>
        </p:nvSpPr>
        <p:spPr>
          <a:xfrm>
            <a:off x="5038312" y="587928"/>
            <a:ext cx="2287806" cy="456535"/>
          </a:xfrm>
          <a:prstGeom prst="rect">
            <a:avLst/>
          </a:prstGeom>
        </p:spPr>
        <p:txBody>
          <a:bodyPr wrap="none">
            <a:spAutoFit/>
          </a:bodyPr>
          <a:lstStyle/>
          <a:p>
            <a:pPr lvl="0" algn="just">
              <a:lnSpc>
                <a:spcPct val="150000"/>
              </a:lnSpc>
              <a:spcAft>
                <a:spcPts val="800"/>
              </a:spcAft>
            </a:pPr>
            <a:r>
              <a:rPr lang="es-PE" b="1" dirty="0">
                <a:latin typeface="Arial" panose="020B0604020202020204" pitchFamily="34" charset="0"/>
                <a:ea typeface="Cambria" panose="02040503050406030204" pitchFamily="18" charset="0"/>
                <a:cs typeface="Times New Roman" panose="02020603050405020304" pitchFamily="18" charset="0"/>
              </a:rPr>
              <a:t>JASPER REPORTS</a:t>
            </a:r>
            <a:endParaRPr lang="es-PE" sz="16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5" name="Rectángulo 4">
            <a:extLst>
              <a:ext uri="{FF2B5EF4-FFF2-40B4-BE49-F238E27FC236}">
                <a16:creationId xmlns:a16="http://schemas.microsoft.com/office/drawing/2014/main" id="{D7A78195-64D3-45F5-BB76-2B933433223D}"/>
              </a:ext>
            </a:extLst>
          </p:cNvPr>
          <p:cNvSpPr/>
          <p:nvPr/>
        </p:nvSpPr>
        <p:spPr>
          <a:xfrm>
            <a:off x="0" y="2241970"/>
            <a:ext cx="5847126" cy="3611758"/>
          </a:xfrm>
          <a:prstGeom prst="rect">
            <a:avLst/>
          </a:prstGeom>
        </p:spPr>
        <p:txBody>
          <a:bodyPr wrap="square">
            <a:spAutoFit/>
          </a:bodyPr>
          <a:lstStyle/>
          <a:p>
            <a:pPr marL="971550" indent="-285750" algn="just">
              <a:spcAft>
                <a:spcPts val="800"/>
              </a:spcAft>
              <a:buFont typeface="Arial" panose="020B0604020202020204" pitchFamily="34" charset="0"/>
              <a:buChar char="•"/>
            </a:pPr>
            <a:r>
              <a:rPr lang="es-PE" sz="1600" dirty="0">
                <a:latin typeface="Arial" panose="020B0604020202020204" pitchFamily="34" charset="0"/>
                <a:ea typeface="Cambria" panose="02040503050406030204" pitchFamily="18" charset="0"/>
                <a:cs typeface="Arial" panose="020B0604020202020204" pitchFamily="34" charset="0"/>
              </a:rPr>
              <a:t>Es un software diseñado de modo que está compuesto por un conjunto de librerías java que tienen la función de facilitar la generación de informes en nuestras aplicaciones tanto Web como de escritorio.</a:t>
            </a:r>
          </a:p>
          <a:p>
            <a:pPr marL="971550" indent="-285750" algn="just">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Dichos documentos se pueden ver, imprimir o exportar en una variedad de formatos de documentos.</a:t>
            </a:r>
          </a:p>
          <a:p>
            <a:pPr marL="971550" indent="-285750" algn="just">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Informe de salida en PDF, XML, HTML, CSV, XLS, RTF, TXT</a:t>
            </a:r>
          </a:p>
          <a:p>
            <a:pPr marL="971550" indent="-285750" algn="just">
              <a:lnSpc>
                <a:spcPct val="150000"/>
              </a:lnSpc>
              <a:spcAft>
                <a:spcPts val="800"/>
              </a:spcAft>
              <a:buFont typeface="Arial" panose="020B0604020202020204" pitchFamily="34" charset="0"/>
              <a:buChar char="•"/>
            </a:pPr>
            <a:endParaRPr lang="es-PE" sz="1400" dirty="0">
              <a:latin typeface="Arial" panose="020B0604020202020204" pitchFamily="34" charset="0"/>
              <a:cs typeface="Arial" panose="020B0604020202020204" pitchFamily="34" charset="0"/>
            </a:endParaRPr>
          </a:p>
          <a:p>
            <a:pPr marL="685800" algn="just">
              <a:lnSpc>
                <a:spcPct val="150000"/>
              </a:lnSpc>
              <a:spcAft>
                <a:spcPts val="800"/>
              </a:spcAft>
            </a:pPr>
            <a:endParaRPr lang="es-PE" sz="16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C873B043-0113-4C49-B76A-713E8B1079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82215" y="2241970"/>
            <a:ext cx="5733415" cy="3380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883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0A0AD22-B685-407A-9841-F57ABB3B029D}"/>
              </a:ext>
            </a:extLst>
          </p:cNvPr>
          <p:cNvSpPr/>
          <p:nvPr/>
        </p:nvSpPr>
        <p:spPr>
          <a:xfrm>
            <a:off x="3341614" y="917554"/>
            <a:ext cx="6096000" cy="1477328"/>
          </a:xfrm>
          <a:prstGeom prst="rect">
            <a:avLst/>
          </a:prstGeom>
        </p:spPr>
        <p:txBody>
          <a:bodyPr>
            <a:spAutoFit/>
          </a:bodyPr>
          <a:lstStyle/>
          <a:p>
            <a:r>
              <a:rPr lang="es-PE" dirty="0"/>
              <a:t>En un nivel más alto, GitHub es un sitio web y un servicio en la nube que ayuda a los desarrolladores a almacenar y administrar su código, al igual que llevar un registro y control de cualquier cambio sobre este código. Para entender exactamente qué es GitHub.</a:t>
            </a:r>
          </a:p>
        </p:txBody>
      </p:sp>
      <p:sp>
        <p:nvSpPr>
          <p:cNvPr id="5" name="Rectángulo 4">
            <a:extLst>
              <a:ext uri="{FF2B5EF4-FFF2-40B4-BE49-F238E27FC236}">
                <a16:creationId xmlns:a16="http://schemas.microsoft.com/office/drawing/2014/main" id="{53EE1A5B-2DAE-41B9-99FF-63363F3B7DEF}"/>
              </a:ext>
            </a:extLst>
          </p:cNvPr>
          <p:cNvSpPr/>
          <p:nvPr/>
        </p:nvSpPr>
        <p:spPr>
          <a:xfrm>
            <a:off x="4812962" y="408856"/>
            <a:ext cx="1436836" cy="369332"/>
          </a:xfrm>
          <a:prstGeom prst="rect">
            <a:avLst/>
          </a:prstGeom>
        </p:spPr>
        <p:txBody>
          <a:bodyPr wrap="square">
            <a:spAutoFit/>
          </a:bodyPr>
          <a:lstStyle/>
          <a:p>
            <a:r>
              <a:rPr lang="es-PE" dirty="0"/>
              <a:t>GitHub</a:t>
            </a:r>
          </a:p>
        </p:txBody>
      </p:sp>
      <p:pic>
        <p:nvPicPr>
          <p:cNvPr id="7" name="Imagen 6">
            <a:extLst>
              <a:ext uri="{FF2B5EF4-FFF2-40B4-BE49-F238E27FC236}">
                <a16:creationId xmlns:a16="http://schemas.microsoft.com/office/drawing/2014/main" id="{A00D3F76-6211-4B9D-8BCD-6310B6DA4123}"/>
              </a:ext>
            </a:extLst>
          </p:cNvPr>
          <p:cNvPicPr>
            <a:picLocks noChangeAspect="1"/>
          </p:cNvPicPr>
          <p:nvPr/>
        </p:nvPicPr>
        <p:blipFill>
          <a:blip r:embed="rId2"/>
          <a:stretch>
            <a:fillRect/>
          </a:stretch>
        </p:blipFill>
        <p:spPr>
          <a:xfrm>
            <a:off x="2744597" y="2671880"/>
            <a:ext cx="7290033" cy="3637897"/>
          </a:xfrm>
          <a:prstGeom prst="rect">
            <a:avLst/>
          </a:prstGeom>
        </p:spPr>
      </p:pic>
    </p:spTree>
    <p:extLst>
      <p:ext uri="{BB962C8B-B14F-4D97-AF65-F5344CB8AC3E}">
        <p14:creationId xmlns:p14="http://schemas.microsoft.com/office/powerpoint/2010/main" val="134329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86A3F5C-E630-4A05-85A5-43893FE5D8DF}"/>
              </a:ext>
            </a:extLst>
          </p:cNvPr>
          <p:cNvSpPr>
            <a:spLocks noGrp="1"/>
          </p:cNvSpPr>
          <p:nvPr>
            <p:ph type="title"/>
          </p:nvPr>
        </p:nvSpPr>
        <p:spPr>
          <a:xfrm>
            <a:off x="366689" y="693916"/>
            <a:ext cx="4798743" cy="5262390"/>
          </a:xfrm>
        </p:spPr>
        <p:txBody>
          <a:bodyPr anchor="ctr">
            <a:normAutofit/>
          </a:bodyPr>
          <a:lstStyle/>
          <a:p>
            <a:pPr marL="742950" lvl="1" indent="-285750" algn="ctr">
              <a:spcBef>
                <a:spcPts val="2400"/>
              </a:spcBef>
              <a:spcAft>
                <a:spcPts val="600"/>
              </a:spcAft>
            </a:pPr>
            <a:r>
              <a:rPr lang="es-419" sz="4800" b="1" kern="0" dirty="0">
                <a:solidFill>
                  <a:schemeClr val="bg2"/>
                </a:solidFill>
                <a:effectLst/>
                <a:latin typeface="Arial" panose="020B0604020202020204" pitchFamily="34" charset="0"/>
              </a:rPr>
              <a:t>El sistema de tienda Online y Marketplace.</a:t>
            </a:r>
            <a:br>
              <a:rPr lang="es-PE" sz="4800" b="1" kern="0" dirty="0">
                <a:solidFill>
                  <a:schemeClr val="bg2"/>
                </a:solidFill>
                <a:effectLst/>
                <a:latin typeface="Arial" panose="020B0604020202020204" pitchFamily="34" charset="0"/>
              </a:rPr>
            </a:br>
            <a:endParaRPr lang="es-PE" sz="4800" dirty="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6B2894BA-9E2F-4A43-A3C7-5669E99DC25F}"/>
              </a:ext>
            </a:extLst>
          </p:cNvPr>
          <p:cNvSpPr>
            <a:spLocks noGrp="1"/>
          </p:cNvSpPr>
          <p:nvPr>
            <p:ph idx="1"/>
          </p:nvPr>
        </p:nvSpPr>
        <p:spPr>
          <a:xfrm>
            <a:off x="5670208" y="383196"/>
            <a:ext cx="6293192" cy="6346077"/>
          </a:xfrm>
        </p:spPr>
        <p:txBody>
          <a:bodyPr anchor="ctr">
            <a:normAutofit/>
          </a:bodyPr>
          <a:lstStyle/>
          <a:p>
            <a:pPr marL="0" indent="0" algn="just">
              <a:buNone/>
            </a:pPr>
            <a:r>
              <a:rPr lang="es-PE" dirty="0">
                <a:solidFill>
                  <a:srgbClr val="000000"/>
                </a:solidFill>
                <a:effectLst/>
                <a:latin typeface="Arial" panose="020B0604020202020204" pitchFamily="34" charset="0"/>
                <a:ea typeface="Times New Roman" panose="02020603050405020304" pitchFamily="18" charset="0"/>
              </a:rPr>
              <a:t>EL Software de sistema de ventas está orientado a la Gestión de Empresas Comerciales, es un Software Práctico, Exacto y Seguro que le permitirá tener un mejor control a nuestra Empresa. Este se trata de una completa aplicación, para la gestión de clientes y productos, donde se incluye la posibilidad que el cliente pueda elegir el método de pago que desea recibir como constancia de su compra, la aplicación también puede realizar el registro de ventas de dichos productos.</a:t>
            </a:r>
          </a:p>
          <a:p>
            <a:pPr marL="0" indent="0">
              <a:buNone/>
            </a:pPr>
            <a:endParaRPr lang="es-419" sz="1800" b="1" kern="0" dirty="0">
              <a:effectLst/>
              <a:latin typeface="Arial" panose="020B0604020202020204" pitchFamily="34" charset="0"/>
            </a:endParaRPr>
          </a:p>
        </p:txBody>
      </p:sp>
    </p:spTree>
    <p:extLst>
      <p:ext uri="{BB962C8B-B14F-4D97-AF65-F5344CB8AC3E}">
        <p14:creationId xmlns:p14="http://schemas.microsoft.com/office/powerpoint/2010/main" val="1576561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5D9635-1C07-4147-816D-1585A064A1C1}"/>
              </a:ext>
            </a:extLst>
          </p:cNvPr>
          <p:cNvSpPr>
            <a:spLocks noGrp="1"/>
          </p:cNvSpPr>
          <p:nvPr>
            <p:ph type="title"/>
          </p:nvPr>
        </p:nvSpPr>
        <p:spPr/>
        <p:txBody>
          <a:bodyPr>
            <a:normAutofit fontScale="90000"/>
          </a:bodyPr>
          <a:lstStyle/>
          <a:p>
            <a:pPr marL="571500" indent="-571500">
              <a:buFont typeface="Wingdings" panose="05000000000000000000" pitchFamily="2" charset="2"/>
              <a:buChar char="Ø"/>
            </a:pPr>
            <a:r>
              <a:rPr lang="es-419" sz="4400" b="1" kern="0" dirty="0">
                <a:effectLst/>
                <a:latin typeface="Arial" panose="020B0604020202020204" pitchFamily="34" charset="0"/>
              </a:rPr>
              <a:t>Pasos del proceso para calcular la función compra</a:t>
            </a:r>
            <a:br>
              <a:rPr lang="es-PE" sz="4400" b="1" kern="0" dirty="0">
                <a:effectLst/>
                <a:latin typeface="Arial" panose="020B0604020202020204" pitchFamily="34" charset="0"/>
              </a:rPr>
            </a:br>
            <a:endParaRPr lang="es-PE" dirty="0"/>
          </a:p>
        </p:txBody>
      </p:sp>
      <p:sp>
        <p:nvSpPr>
          <p:cNvPr id="3" name="Marcador de contenido 2">
            <a:extLst>
              <a:ext uri="{FF2B5EF4-FFF2-40B4-BE49-F238E27FC236}">
                <a16:creationId xmlns:a16="http://schemas.microsoft.com/office/drawing/2014/main" id="{4906C413-27DF-40A8-9A49-B4D04B28E2B7}"/>
              </a:ext>
            </a:extLst>
          </p:cNvPr>
          <p:cNvSpPr>
            <a:spLocks noGrp="1"/>
          </p:cNvSpPr>
          <p:nvPr>
            <p:ph idx="1"/>
          </p:nvPr>
        </p:nvSpPr>
        <p:spPr>
          <a:xfrm>
            <a:off x="1371600" y="1811045"/>
            <a:ext cx="9601200" cy="4856085"/>
          </a:xfrm>
        </p:spPr>
        <p:txBody>
          <a:bodyPr>
            <a:normAutofit/>
          </a:bodyPr>
          <a:lstStyle/>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1:</a:t>
            </a:r>
            <a:r>
              <a:rPr lang="es-PE" sz="1600" dirty="0">
                <a:solidFill>
                  <a:srgbClr val="000000"/>
                </a:solidFill>
                <a:effectLst/>
                <a:latin typeface="Arial" panose="020B0604020202020204" pitchFamily="34" charset="0"/>
                <a:ea typeface="Times New Roman" panose="02020603050405020304" pitchFamily="18" charset="0"/>
              </a:rPr>
              <a:t> El usuario ingresa a la página web de no usuario (30 </a:t>
            </a:r>
            <a:r>
              <a:rPr lang="es-PE" sz="1600" dirty="0" err="1">
                <a:solidFill>
                  <a:srgbClr val="000000"/>
                </a:solidFill>
                <a:effectLst/>
                <a:latin typeface="Arial" panose="020B0604020202020204" pitchFamily="34" charset="0"/>
                <a:ea typeface="Times New Roman" panose="02020603050405020304" pitchFamily="18" charset="0"/>
              </a:rPr>
              <a:t>sec</a:t>
            </a:r>
            <a:r>
              <a:rPr lang="es-PE" sz="1600" dirty="0">
                <a:solidFill>
                  <a:srgbClr val="000000"/>
                </a:solidFill>
                <a:effectLst/>
                <a:latin typeface="Arial" panose="020B0604020202020204" pitchFamily="34" charset="0"/>
                <a:ea typeface="Times New Roman" panose="02020603050405020304" pitchFamily="18" charset="0"/>
              </a:rPr>
              <a:t>).</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2:</a:t>
            </a:r>
            <a:r>
              <a:rPr lang="es-PE" sz="1600" dirty="0">
                <a:solidFill>
                  <a:srgbClr val="000000"/>
                </a:solidFill>
                <a:effectLst/>
                <a:latin typeface="Arial" panose="020B0604020202020204" pitchFamily="34" charset="0"/>
                <a:ea typeface="Times New Roman" panose="02020603050405020304" pitchFamily="18" charset="0"/>
              </a:rPr>
              <a:t> El usuario se </a:t>
            </a:r>
            <a:r>
              <a:rPr lang="es-PE" sz="1600" dirty="0" err="1">
                <a:solidFill>
                  <a:srgbClr val="000000"/>
                </a:solidFill>
                <a:effectLst/>
                <a:latin typeface="Arial" panose="020B0604020202020204" pitchFamily="34" charset="0"/>
                <a:ea typeface="Times New Roman" panose="02020603050405020304" pitchFamily="18" charset="0"/>
              </a:rPr>
              <a:t>logea</a:t>
            </a:r>
            <a:r>
              <a:rPr lang="es-PE" sz="1600" dirty="0">
                <a:solidFill>
                  <a:srgbClr val="000000"/>
                </a:solidFill>
                <a:effectLst/>
                <a:latin typeface="Arial" panose="020B0604020202020204" pitchFamily="34" charset="0"/>
                <a:ea typeface="Times New Roman" panose="02020603050405020304" pitchFamily="18" charset="0"/>
              </a:rPr>
              <a:t> e ingresa a la web de usuario (2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3:</a:t>
            </a:r>
            <a:r>
              <a:rPr lang="es-PE" sz="1600" dirty="0">
                <a:solidFill>
                  <a:srgbClr val="000000"/>
                </a:solidFill>
                <a:effectLst/>
                <a:latin typeface="Arial" panose="020B0604020202020204" pitchFamily="34" charset="0"/>
                <a:ea typeface="Times New Roman" panose="02020603050405020304" pitchFamily="18" charset="0"/>
              </a:rPr>
              <a:t> el usuario ingresa a la pestaña de juguetes donde se encuentra la tienda (30 </a:t>
            </a:r>
            <a:r>
              <a:rPr lang="es-PE" sz="1600" dirty="0" err="1">
                <a:solidFill>
                  <a:srgbClr val="000000"/>
                </a:solidFill>
                <a:effectLst/>
                <a:latin typeface="Arial" panose="020B0604020202020204" pitchFamily="34" charset="0"/>
                <a:ea typeface="Times New Roman" panose="02020603050405020304" pitchFamily="18" charset="0"/>
              </a:rPr>
              <a:t>sec</a:t>
            </a:r>
            <a:r>
              <a:rPr lang="es-PE" sz="1600" dirty="0">
                <a:solidFill>
                  <a:srgbClr val="000000"/>
                </a:solidFill>
                <a:effectLst/>
                <a:latin typeface="Arial" panose="020B0604020202020204" pitchFamily="34" charset="0"/>
                <a:ea typeface="Times New Roman" panose="02020603050405020304" pitchFamily="18" charset="0"/>
              </a:rPr>
              <a:t>).</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4:</a:t>
            </a:r>
            <a:r>
              <a:rPr lang="es-PE" sz="1600" dirty="0">
                <a:solidFill>
                  <a:srgbClr val="000000"/>
                </a:solidFill>
                <a:effectLst/>
                <a:latin typeface="Arial" panose="020B0604020202020204" pitchFamily="34" charset="0"/>
                <a:ea typeface="Times New Roman" panose="02020603050405020304" pitchFamily="18" charset="0"/>
              </a:rPr>
              <a:t> el usuario escoge los juguetes que va ordenar (4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5: </a:t>
            </a:r>
            <a:r>
              <a:rPr lang="es-PE" sz="1600" dirty="0">
                <a:solidFill>
                  <a:srgbClr val="000000"/>
                </a:solidFill>
                <a:effectLst/>
                <a:latin typeface="Arial" panose="020B0604020202020204" pitchFamily="34" charset="0"/>
                <a:ea typeface="Times New Roman" panose="02020603050405020304" pitchFamily="18" charset="0"/>
              </a:rPr>
              <a:t>el usuario va a la pestaña carrito de compras y verifica la orden (2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6:</a:t>
            </a:r>
            <a:r>
              <a:rPr lang="es-PE" sz="1600" dirty="0">
                <a:solidFill>
                  <a:srgbClr val="000000"/>
                </a:solidFill>
                <a:effectLst/>
                <a:latin typeface="Arial" panose="020B0604020202020204" pitchFamily="34" charset="0"/>
                <a:ea typeface="Times New Roman" panose="02020603050405020304" pitchFamily="18" charset="0"/>
              </a:rPr>
              <a:t> el usuario hace la compra con el método de compra que desea (5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7:</a:t>
            </a:r>
            <a:r>
              <a:rPr lang="es-PE" sz="1600" dirty="0">
                <a:solidFill>
                  <a:srgbClr val="000000"/>
                </a:solidFill>
                <a:effectLst/>
                <a:latin typeface="Arial" panose="020B0604020202020204" pitchFamily="34" charset="0"/>
                <a:ea typeface="Times New Roman" panose="02020603050405020304" pitchFamily="18" charset="0"/>
              </a:rPr>
              <a:t> el usuario verifica la compra y regresa a la pestaña principal (2 min).</a:t>
            </a:r>
            <a:endParaRPr lang="es-PE" sz="1600" dirty="0">
              <a:effectLst/>
              <a:latin typeface="Arial" panose="020B0604020202020204" pitchFamily="34" charset="0"/>
              <a:ea typeface="Arial" panose="020B0604020202020204" pitchFamily="34" charset="0"/>
            </a:endParaRPr>
          </a:p>
          <a:p>
            <a:pPr>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8:</a:t>
            </a:r>
            <a:r>
              <a:rPr lang="es-PE" sz="1600" dirty="0">
                <a:solidFill>
                  <a:srgbClr val="000000"/>
                </a:solidFill>
                <a:effectLst/>
                <a:latin typeface="Arial" panose="020B0604020202020204" pitchFamily="34" charset="0"/>
                <a:ea typeface="Times New Roman" panose="02020603050405020304" pitchFamily="18" charset="0"/>
              </a:rPr>
              <a:t> en caso quiera seguir comprando regresa al paso 3, si no, se </a:t>
            </a:r>
            <a:r>
              <a:rPr lang="es-PE" sz="1600" dirty="0" err="1">
                <a:solidFill>
                  <a:srgbClr val="000000"/>
                </a:solidFill>
                <a:effectLst/>
                <a:latin typeface="Arial" panose="020B0604020202020204" pitchFamily="34" charset="0"/>
                <a:ea typeface="Times New Roman" panose="02020603050405020304" pitchFamily="18" charset="0"/>
              </a:rPr>
              <a:t>desloguea</a:t>
            </a:r>
            <a:r>
              <a:rPr lang="es-PE" sz="1600" dirty="0">
                <a:solidFill>
                  <a:srgbClr val="000000"/>
                </a:solidFill>
                <a:effectLst/>
                <a:latin typeface="Arial" panose="020B0604020202020204" pitchFamily="34" charset="0"/>
                <a:ea typeface="Times New Roman" panose="02020603050405020304" pitchFamily="18" charset="0"/>
              </a:rPr>
              <a:t> y sale de su cuenta (2 min).</a:t>
            </a:r>
            <a:endParaRPr lang="es-PE" sz="1800" dirty="0"/>
          </a:p>
        </p:txBody>
      </p:sp>
    </p:spTree>
    <p:extLst>
      <p:ext uri="{BB962C8B-B14F-4D97-AF65-F5344CB8AC3E}">
        <p14:creationId xmlns:p14="http://schemas.microsoft.com/office/powerpoint/2010/main" val="3539894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B36BA0-A774-4AE8-A910-5D26AE52E78B}"/>
              </a:ext>
            </a:extLst>
          </p:cNvPr>
          <p:cNvSpPr>
            <a:spLocks noGrp="1"/>
          </p:cNvSpPr>
          <p:nvPr>
            <p:ph type="title"/>
          </p:nvPr>
        </p:nvSpPr>
        <p:spPr/>
        <p:txBody>
          <a:bodyPr/>
          <a:lstStyle/>
          <a:p>
            <a:r>
              <a:rPr lang="es-PE" dirty="0"/>
              <a:t>Diagrama de flujo </a:t>
            </a:r>
          </a:p>
        </p:txBody>
      </p:sp>
      <p:pic>
        <p:nvPicPr>
          <p:cNvPr id="4" name="Imagen 3">
            <a:extLst>
              <a:ext uri="{FF2B5EF4-FFF2-40B4-BE49-F238E27FC236}">
                <a16:creationId xmlns:a16="http://schemas.microsoft.com/office/drawing/2014/main" id="{08FF60B3-F9A3-4FB7-8C86-89B09014CBD8}"/>
              </a:ext>
            </a:extLst>
          </p:cNvPr>
          <p:cNvPicPr>
            <a:picLocks noChangeAspect="1"/>
          </p:cNvPicPr>
          <p:nvPr/>
        </p:nvPicPr>
        <p:blipFill rotWithShape="1">
          <a:blip r:embed="rId2">
            <a:extLst>
              <a:ext uri="{28A0092B-C50C-407E-A947-70E740481C1C}">
                <a14:useLocalDpi xmlns:a14="http://schemas.microsoft.com/office/drawing/2010/main" val="0"/>
              </a:ext>
            </a:extLst>
          </a:blip>
          <a:srcRect l="10965" t="27543" r="3810" b="22246"/>
          <a:stretch/>
        </p:blipFill>
        <p:spPr bwMode="auto">
          <a:xfrm>
            <a:off x="1371600" y="1590675"/>
            <a:ext cx="10229849" cy="5038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5180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rtlCol="0"/>
          <a:lstStyle/>
          <a:p>
            <a:pPr rtl="0"/>
            <a:r>
              <a:rPr lang="es-ES" dirty="0"/>
              <a:t>Agenda </a:t>
            </a:r>
          </a:p>
        </p:txBody>
      </p:sp>
      <p:sp>
        <p:nvSpPr>
          <p:cNvPr id="36" name="Marcador de texto 35">
            <a:extLst>
              <a:ext uri="{FF2B5EF4-FFF2-40B4-BE49-F238E27FC236}">
                <a16:creationId xmlns:a16="http://schemas.microsoft.com/office/drawing/2014/main" id="{0391FA66-BCDC-4C12-B812-A0DEE14539EE}"/>
              </a:ext>
            </a:extLst>
          </p:cNvPr>
          <p:cNvSpPr>
            <a:spLocks noGrp="1"/>
          </p:cNvSpPr>
          <p:nvPr>
            <p:ph type="body" sz="quarter" idx="11"/>
          </p:nvPr>
        </p:nvSpPr>
        <p:spPr>
          <a:xfrm>
            <a:off x="3557588" y="1144920"/>
            <a:ext cx="3455163" cy="869180"/>
          </a:xfrm>
        </p:spPr>
        <p:txBody>
          <a:bodyPr rtlCol="0">
            <a:normAutofit fontScale="40000" lnSpcReduction="20000"/>
          </a:bodyPr>
          <a:lstStyle/>
          <a:p>
            <a:pPr rtl="0"/>
            <a:endParaRPr lang="es-ES" dirty="0"/>
          </a:p>
          <a:p>
            <a:pPr rtl="0"/>
            <a:r>
              <a:rPr lang="es-ES" sz="3400" b="1" dirty="0">
                <a:solidFill>
                  <a:schemeClr val="accent4">
                    <a:lumMod val="50000"/>
                  </a:schemeClr>
                </a:solidFill>
              </a:rPr>
              <a:t>CAPÍTULO I</a:t>
            </a:r>
          </a:p>
          <a:p>
            <a:r>
              <a:rPr lang="es-PE" sz="3400" b="1" dirty="0">
                <a:solidFill>
                  <a:schemeClr val="accent4">
                    <a:lumMod val="50000"/>
                  </a:schemeClr>
                </a:solidFill>
                <a:effectLst/>
                <a:ea typeface="Calibri" panose="020F0502020204030204" pitchFamily="34" charset="0"/>
                <a:cs typeface="Times New Roman" panose="02020603050405020304" pitchFamily="18" charset="0"/>
              </a:rPr>
              <a:t>1</a:t>
            </a:r>
            <a:r>
              <a:rPr lang="es-PE" sz="3400" b="1"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s-PE" sz="3400" b="1" dirty="0">
                <a:solidFill>
                  <a:schemeClr val="accent4">
                    <a:lumMod val="50000"/>
                  </a:schemeClr>
                </a:solidFill>
                <a:effectLst/>
                <a:ea typeface="Calibri" panose="020F0502020204030204" pitchFamily="34" charset="0"/>
                <a:cs typeface="Times New Roman" panose="02020603050405020304" pitchFamily="18" charset="0"/>
              </a:rPr>
              <a:t>ASPECTOS GENERALES</a:t>
            </a:r>
          </a:p>
          <a:p>
            <a:pPr rtl="0"/>
            <a:endParaRPr lang="es-ES" dirty="0"/>
          </a:p>
          <a:p>
            <a:pPr rtl="0"/>
            <a:endParaRPr lang="es-ES" dirty="0"/>
          </a:p>
        </p:txBody>
      </p:sp>
      <p:sp>
        <p:nvSpPr>
          <p:cNvPr id="35" name="Marcador de texto 34">
            <a:extLst>
              <a:ext uri="{FF2B5EF4-FFF2-40B4-BE49-F238E27FC236}">
                <a16:creationId xmlns:a16="http://schemas.microsoft.com/office/drawing/2014/main" id="{ADE35233-6DEE-4B97-AFFB-06DE78443B4A}"/>
              </a:ext>
            </a:extLst>
          </p:cNvPr>
          <p:cNvSpPr>
            <a:spLocks noGrp="1"/>
          </p:cNvSpPr>
          <p:nvPr>
            <p:ph type="body" sz="quarter" idx="13"/>
          </p:nvPr>
        </p:nvSpPr>
        <p:spPr>
          <a:xfrm>
            <a:off x="3484605" y="2511588"/>
            <a:ext cx="4294206" cy="755650"/>
          </a:xfrm>
        </p:spPr>
        <p:txBody>
          <a:bodyPr rtlCol="0">
            <a:normAutofit/>
          </a:bodyPr>
          <a:lstStyle/>
          <a:p>
            <a:pPr rtl="0"/>
            <a:r>
              <a:rPr lang="es-ES" sz="2000" b="1" dirty="0">
                <a:solidFill>
                  <a:schemeClr val="accent4">
                    <a:lumMod val="50000"/>
                  </a:schemeClr>
                </a:solidFill>
              </a:rPr>
              <a:t>CAPÍTULO II</a:t>
            </a:r>
          </a:p>
          <a:p>
            <a:pPr rtl="0"/>
            <a:r>
              <a:rPr lang="es-ES" sz="2000" b="1" dirty="0">
                <a:solidFill>
                  <a:schemeClr val="accent4">
                    <a:lumMod val="50000"/>
                  </a:schemeClr>
                </a:solidFill>
              </a:rPr>
              <a:t>2. MARCO TEORÍCO</a:t>
            </a:r>
          </a:p>
        </p:txBody>
      </p:sp>
      <p:sp>
        <p:nvSpPr>
          <p:cNvPr id="34" name="Marcador de texto 33">
            <a:extLst>
              <a:ext uri="{FF2B5EF4-FFF2-40B4-BE49-F238E27FC236}">
                <a16:creationId xmlns:a16="http://schemas.microsoft.com/office/drawing/2014/main" id="{187271B6-523F-4DCD-A006-84BF4C0C784C}"/>
              </a:ext>
            </a:extLst>
          </p:cNvPr>
          <p:cNvSpPr>
            <a:spLocks noGrp="1"/>
          </p:cNvSpPr>
          <p:nvPr>
            <p:ph type="body" sz="quarter" idx="14"/>
          </p:nvPr>
        </p:nvSpPr>
        <p:spPr>
          <a:xfrm>
            <a:off x="3484605" y="3808666"/>
            <a:ext cx="4294206" cy="755650"/>
          </a:xfrm>
        </p:spPr>
        <p:txBody>
          <a:bodyPr rtlCol="0">
            <a:normAutofit/>
          </a:bodyPr>
          <a:lstStyle/>
          <a:p>
            <a:pPr rtl="0"/>
            <a:r>
              <a:rPr lang="es-ES" sz="1800" b="1" dirty="0">
                <a:solidFill>
                  <a:schemeClr val="accent4">
                    <a:lumMod val="50000"/>
                  </a:schemeClr>
                </a:solidFill>
              </a:rPr>
              <a:t>CAPÍTULO III</a:t>
            </a:r>
          </a:p>
          <a:p>
            <a:pPr rtl="0"/>
            <a:r>
              <a:rPr lang="es-ES" sz="1800" b="1" dirty="0">
                <a:solidFill>
                  <a:schemeClr val="accent4">
                    <a:lumMod val="50000"/>
                  </a:schemeClr>
                </a:solidFill>
              </a:rPr>
              <a:t>3. DESARROLLO DE LA SOLUCIÓN</a:t>
            </a:r>
          </a:p>
        </p:txBody>
      </p:sp>
      <p:sp>
        <p:nvSpPr>
          <p:cNvPr id="33" name="Marcador de texto 32">
            <a:extLst>
              <a:ext uri="{FF2B5EF4-FFF2-40B4-BE49-F238E27FC236}">
                <a16:creationId xmlns:a16="http://schemas.microsoft.com/office/drawing/2014/main" id="{F23411C8-1DB7-46A1-A6DC-41EACD30ED57}"/>
              </a:ext>
            </a:extLst>
          </p:cNvPr>
          <p:cNvSpPr>
            <a:spLocks noGrp="1"/>
          </p:cNvSpPr>
          <p:nvPr>
            <p:ph type="body" sz="quarter" idx="15"/>
          </p:nvPr>
        </p:nvSpPr>
        <p:spPr>
          <a:xfrm>
            <a:off x="3557588" y="5131395"/>
            <a:ext cx="4294206" cy="755650"/>
          </a:xfrm>
        </p:spPr>
        <p:txBody>
          <a:bodyPr rtlCol="0">
            <a:normAutofit/>
          </a:bodyPr>
          <a:lstStyle/>
          <a:p>
            <a:pPr rtl="0"/>
            <a:r>
              <a:rPr lang="es-ES" sz="1800" b="1" dirty="0">
                <a:solidFill>
                  <a:schemeClr val="accent4">
                    <a:lumMod val="50000"/>
                  </a:schemeClr>
                </a:solidFill>
              </a:rPr>
              <a:t>CAPÍTULO IV</a:t>
            </a:r>
          </a:p>
          <a:p>
            <a:pPr rtl="0"/>
            <a:r>
              <a:rPr lang="es-ES" sz="1800" b="1" dirty="0">
                <a:solidFill>
                  <a:schemeClr val="accent4">
                    <a:lumMod val="50000"/>
                  </a:schemeClr>
                </a:solidFill>
              </a:rPr>
              <a:t>4. RESULTADOS</a:t>
            </a:r>
          </a:p>
        </p:txBody>
      </p:sp>
      <p:pic>
        <p:nvPicPr>
          <p:cNvPr id="12" name="Marcador de posición de imagen 11" title="Decorativo"/>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625542"/>
          </a:xfrm>
        </p:spPr>
        <p:txBody>
          <a:bodyPr vert="horz" lIns="91440" tIns="45720" rIns="91440" bIns="45720" rtlCol="0" anchor="b">
            <a:normAutofit fontScale="90000"/>
          </a:bodyPr>
          <a:lstStyle/>
          <a:p>
            <a:pPr algn="ctr"/>
            <a:r>
              <a:rPr lang="en-US" sz="7000" cap="all" dirty="0">
                <a:solidFill>
                  <a:srgbClr val="FFFF00"/>
                </a:solidFill>
              </a:rPr>
              <a:t>CAPÍTULO III</a:t>
            </a:r>
            <a:br>
              <a:rPr lang="en-US" sz="7000" cap="all" dirty="0">
                <a:solidFill>
                  <a:srgbClr val="FFFF00"/>
                </a:solidFill>
              </a:rPr>
            </a:br>
            <a:r>
              <a:rPr lang="es-419" sz="7000" cap="all" dirty="0"/>
              <a:t>DESARROLLO DE LA SOLUCIÓN</a:t>
            </a:r>
            <a:endParaRPr lang="en-US" sz="7000" cap="all" dirty="0"/>
          </a:p>
        </p:txBody>
      </p:sp>
    </p:spTree>
    <p:extLst>
      <p:ext uri="{BB962C8B-B14F-4D97-AF65-F5344CB8AC3E}">
        <p14:creationId xmlns:p14="http://schemas.microsoft.com/office/powerpoint/2010/main" val="364769017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40">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EBA66-F38F-4EA4-8D47-84A6C676CD68}"/>
              </a:ext>
            </a:extLst>
          </p:cNvPr>
          <p:cNvSpPr>
            <a:spLocks noGrp="1"/>
          </p:cNvSpPr>
          <p:nvPr>
            <p:ph type="title"/>
          </p:nvPr>
        </p:nvSpPr>
        <p:spPr>
          <a:xfrm>
            <a:off x="1449503" y="2769328"/>
            <a:ext cx="3643313" cy="381000"/>
          </a:xfrm>
        </p:spPr>
        <p:txBody>
          <a:bodyPr>
            <a:normAutofit fontScale="90000"/>
          </a:bodyPr>
          <a:lstStyle/>
          <a:p>
            <a:r>
              <a:rPr lang="es-419" sz="2700" b="1" kern="0" dirty="0">
                <a:effectLst/>
                <a:latin typeface="Arial" panose="020B0604020202020204" pitchFamily="34" charset="0"/>
              </a:rPr>
              <a:t>Diagrama de clases</a:t>
            </a:r>
            <a:br>
              <a:rPr lang="es-PE" sz="1800" b="1" kern="0" dirty="0">
                <a:effectLst/>
                <a:latin typeface="Arial" panose="020B0604020202020204" pitchFamily="34" charset="0"/>
              </a:rPr>
            </a:br>
            <a:endParaRPr lang="es-PE" dirty="0"/>
          </a:p>
        </p:txBody>
      </p:sp>
      <p:pic>
        <p:nvPicPr>
          <p:cNvPr id="4" name="Imagen 3">
            <a:extLst>
              <a:ext uri="{FF2B5EF4-FFF2-40B4-BE49-F238E27FC236}">
                <a16:creationId xmlns:a16="http://schemas.microsoft.com/office/drawing/2014/main" id="{EC00DBE2-4FCB-46B3-B6CA-02FDDAA663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90782" y="113138"/>
            <a:ext cx="6112254" cy="6631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8263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B4A5B-93B2-4060-867B-FD24A463C712}"/>
              </a:ext>
            </a:extLst>
          </p:cNvPr>
          <p:cNvSpPr>
            <a:spLocks noGrp="1"/>
          </p:cNvSpPr>
          <p:nvPr>
            <p:ph type="title"/>
          </p:nvPr>
        </p:nvSpPr>
        <p:spPr/>
        <p:txBody>
          <a:bodyPr/>
          <a:lstStyle/>
          <a:p>
            <a:r>
              <a:rPr lang="es-PE" dirty="0"/>
              <a:t>Modelamiento de Base de Datos </a:t>
            </a:r>
          </a:p>
        </p:txBody>
      </p:sp>
      <p:pic>
        <p:nvPicPr>
          <p:cNvPr id="4" name="Imagen 3">
            <a:extLst>
              <a:ext uri="{FF2B5EF4-FFF2-40B4-BE49-F238E27FC236}">
                <a16:creationId xmlns:a16="http://schemas.microsoft.com/office/drawing/2014/main" id="{A56A2818-B32D-40B6-A05D-F6FA3A1039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638300"/>
            <a:ext cx="10172700" cy="4533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78511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0E976-196E-4EF2-A40B-02977DE0AF31}"/>
              </a:ext>
            </a:extLst>
          </p:cNvPr>
          <p:cNvSpPr>
            <a:spLocks noGrp="1"/>
          </p:cNvSpPr>
          <p:nvPr>
            <p:ph type="title"/>
          </p:nvPr>
        </p:nvSpPr>
        <p:spPr>
          <a:xfrm>
            <a:off x="1371600" y="685800"/>
            <a:ext cx="9601200" cy="867792"/>
          </a:xfrm>
        </p:spPr>
        <p:txBody>
          <a:bodyPr>
            <a:normAutofit fontScale="90000"/>
          </a:bodyPr>
          <a:lstStyle/>
          <a:p>
            <a:r>
              <a:rPr lang="es-419" sz="4900" b="1" kern="0" dirty="0">
                <a:effectLst/>
                <a:latin typeface="Arial" panose="020B0604020202020204" pitchFamily="34" charset="0"/>
              </a:rPr>
              <a:t>Entorno visual de los formularios</a:t>
            </a:r>
            <a:br>
              <a:rPr lang="es-PE" sz="1800" b="1" kern="0" dirty="0">
                <a:effectLst/>
                <a:latin typeface="Arial" panose="020B0604020202020204" pitchFamily="34" charset="0"/>
              </a:rPr>
            </a:br>
            <a:endParaRPr lang="es-PE" dirty="0"/>
          </a:p>
        </p:txBody>
      </p:sp>
      <p:sp>
        <p:nvSpPr>
          <p:cNvPr id="5" name="CuadroTexto 4">
            <a:extLst>
              <a:ext uri="{FF2B5EF4-FFF2-40B4-BE49-F238E27FC236}">
                <a16:creationId xmlns:a16="http://schemas.microsoft.com/office/drawing/2014/main" id="{91C4DB66-39AA-4D1F-A3AB-935FEC195A03}"/>
              </a:ext>
            </a:extLst>
          </p:cNvPr>
          <p:cNvSpPr txBox="1"/>
          <p:nvPr/>
        </p:nvSpPr>
        <p:spPr>
          <a:xfrm>
            <a:off x="1647934" y="1346582"/>
            <a:ext cx="1500188"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Home</a:t>
            </a:r>
            <a:r>
              <a:rPr lang="es-PE" dirty="0"/>
              <a:t> </a:t>
            </a:r>
          </a:p>
        </p:txBody>
      </p:sp>
      <p:pic>
        <p:nvPicPr>
          <p:cNvPr id="6" name="Imagen 5">
            <a:extLst>
              <a:ext uri="{FF2B5EF4-FFF2-40B4-BE49-F238E27FC236}">
                <a16:creationId xmlns:a16="http://schemas.microsoft.com/office/drawing/2014/main" id="{2C7B3E71-6112-4645-B8A6-1F7E444351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8252" y="1709868"/>
            <a:ext cx="7183095" cy="4858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468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A5EDEE-3DD9-4179-83E4-C2EC0E4269CE}"/>
              </a:ext>
            </a:extLst>
          </p:cNvPr>
          <p:cNvSpPr txBox="1"/>
          <p:nvPr/>
        </p:nvSpPr>
        <p:spPr>
          <a:xfrm>
            <a:off x="2412182" y="476250"/>
            <a:ext cx="25027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Productos </a:t>
            </a:r>
            <a:r>
              <a:rPr lang="es-PE" dirty="0"/>
              <a:t> </a:t>
            </a:r>
          </a:p>
        </p:txBody>
      </p:sp>
      <p:pic>
        <p:nvPicPr>
          <p:cNvPr id="5" name="Imagen 4">
            <a:extLst>
              <a:ext uri="{FF2B5EF4-FFF2-40B4-BE49-F238E27FC236}">
                <a16:creationId xmlns:a16="http://schemas.microsoft.com/office/drawing/2014/main" id="{5BE28CA2-F46A-4E33-8B98-8CF07991F2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0974" y="1275737"/>
            <a:ext cx="7735874" cy="5106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2704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C6DFD2F-01BF-4031-99D5-79A43337C1F9}"/>
              </a:ext>
            </a:extLst>
          </p:cNvPr>
          <p:cNvSpPr txBox="1"/>
          <p:nvPr/>
        </p:nvSpPr>
        <p:spPr>
          <a:xfrm>
            <a:off x="2412182" y="476250"/>
            <a:ext cx="40685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Carrito de compras </a:t>
            </a:r>
            <a:r>
              <a:rPr lang="es-PE" dirty="0"/>
              <a:t> </a:t>
            </a:r>
          </a:p>
        </p:txBody>
      </p:sp>
      <p:pic>
        <p:nvPicPr>
          <p:cNvPr id="5" name="Imagen 4">
            <a:extLst>
              <a:ext uri="{FF2B5EF4-FFF2-40B4-BE49-F238E27FC236}">
                <a16:creationId xmlns:a16="http://schemas.microsoft.com/office/drawing/2014/main" id="{81A43F76-4C6E-4063-A58B-AA92127F82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0304" y="1487195"/>
            <a:ext cx="8222435" cy="501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154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E61B8D7-8793-44B2-ABC6-60C7B2118D69}"/>
              </a:ext>
            </a:extLst>
          </p:cNvPr>
          <p:cNvSpPr txBox="1"/>
          <p:nvPr/>
        </p:nvSpPr>
        <p:spPr>
          <a:xfrm>
            <a:off x="2412182" y="47625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Registro</a:t>
            </a:r>
          </a:p>
        </p:txBody>
      </p:sp>
      <p:pic>
        <p:nvPicPr>
          <p:cNvPr id="6" name="Imagen 5">
            <a:extLst>
              <a:ext uri="{FF2B5EF4-FFF2-40B4-BE49-F238E27FC236}">
                <a16:creationId xmlns:a16="http://schemas.microsoft.com/office/drawing/2014/main" id="{3A7FB154-8DC5-4151-829A-52F638BD4EE2}"/>
              </a:ext>
            </a:extLst>
          </p:cNvPr>
          <p:cNvPicPr/>
          <p:nvPr/>
        </p:nvPicPr>
        <p:blipFill rotWithShape="1">
          <a:blip r:embed="rId2">
            <a:extLst>
              <a:ext uri="{28A0092B-C50C-407E-A947-70E740481C1C}">
                <a14:useLocalDpi xmlns:a14="http://schemas.microsoft.com/office/drawing/2010/main" val="0"/>
              </a:ext>
            </a:extLst>
          </a:blip>
          <a:srcRect t="2247" b="8314"/>
          <a:stretch/>
        </p:blipFill>
        <p:spPr bwMode="auto">
          <a:xfrm>
            <a:off x="2412182" y="1298632"/>
            <a:ext cx="7841304" cy="5236391"/>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1795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2DC832-2F43-46EC-801B-5036BE7B10B3}"/>
              </a:ext>
            </a:extLst>
          </p:cNvPr>
          <p:cNvSpPr txBox="1"/>
          <p:nvPr/>
        </p:nvSpPr>
        <p:spPr>
          <a:xfrm>
            <a:off x="2321463" y="476905"/>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err="1"/>
              <a:t>Login</a:t>
            </a:r>
            <a:r>
              <a:rPr lang="es-PE" sz="2800" dirty="0"/>
              <a:t> </a:t>
            </a:r>
          </a:p>
        </p:txBody>
      </p:sp>
      <p:pic>
        <p:nvPicPr>
          <p:cNvPr id="6" name="Imagen 5">
            <a:extLst>
              <a:ext uri="{FF2B5EF4-FFF2-40B4-BE49-F238E27FC236}">
                <a16:creationId xmlns:a16="http://schemas.microsoft.com/office/drawing/2014/main" id="{F260348F-0640-436F-8A3B-F5C0E8EF77FF}"/>
              </a:ext>
            </a:extLst>
          </p:cNvPr>
          <p:cNvPicPr/>
          <p:nvPr/>
        </p:nvPicPr>
        <p:blipFill rotWithShape="1">
          <a:blip r:embed="rId2">
            <a:extLst>
              <a:ext uri="{28A0092B-C50C-407E-A947-70E740481C1C}">
                <a14:useLocalDpi xmlns:a14="http://schemas.microsoft.com/office/drawing/2010/main" val="0"/>
              </a:ext>
            </a:extLst>
          </a:blip>
          <a:srcRect l="17109" r="28737" b="30769"/>
          <a:stretch/>
        </p:blipFill>
        <p:spPr bwMode="auto">
          <a:xfrm>
            <a:off x="2666027" y="1338088"/>
            <a:ext cx="7350428" cy="5040910"/>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72061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992EE89B-1E5B-406B-8DEE-3AB563006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7987-19A1-4817-8CD6-E5FEF9C4FB7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7200" cap="all"/>
              <a:t>Código fuente </a:t>
            </a:r>
          </a:p>
        </p:txBody>
      </p:sp>
      <p:sp>
        <p:nvSpPr>
          <p:cNvPr id="15" name="Freeform 6">
            <a:extLst>
              <a:ext uri="{FF2B5EF4-FFF2-40B4-BE49-F238E27FC236}">
                <a16:creationId xmlns:a16="http://schemas.microsoft.com/office/drawing/2014/main" id="{3EF1730D-C088-41F4-80BD-A7B56469A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7BB4F96C-BA00-4CC8-BE7E-12D8C4EC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Imagen 3">
            <a:extLst>
              <a:ext uri="{FF2B5EF4-FFF2-40B4-BE49-F238E27FC236}">
                <a16:creationId xmlns:a16="http://schemas.microsoft.com/office/drawing/2014/main" id="{FB90E67A-A4D0-4C26-830A-12E369B45EB4}"/>
              </a:ext>
            </a:extLst>
          </p:cNvPr>
          <p:cNvPicPr>
            <a:picLocks noChangeAspect="1"/>
          </p:cNvPicPr>
          <p:nvPr/>
        </p:nvPicPr>
        <p:blipFill rotWithShape="1">
          <a:blip r:embed="rId2">
            <a:extLst>
              <a:ext uri="{28A0092B-C50C-407E-A947-70E740481C1C}">
                <a14:useLocalDpi xmlns:a14="http://schemas.microsoft.com/office/drawing/2010/main" val="0"/>
              </a:ext>
            </a:extLst>
          </a:blip>
          <a:srcRect l="19673" t="14606" r="42422" b="29104"/>
          <a:stretch/>
        </p:blipFill>
        <p:spPr bwMode="auto">
          <a:xfrm>
            <a:off x="1589599" y="1340841"/>
            <a:ext cx="5238069" cy="437551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9646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01C85AE-74B2-45FA-ABFC-2FF506B56960}"/>
              </a:ext>
            </a:extLst>
          </p:cNvPr>
          <p:cNvPicPr>
            <a:picLocks noChangeAspect="1"/>
          </p:cNvPicPr>
          <p:nvPr/>
        </p:nvPicPr>
        <p:blipFill rotWithShape="1">
          <a:blip r:embed="rId2">
            <a:extLst>
              <a:ext uri="{28A0092B-C50C-407E-A947-70E740481C1C}">
                <a14:useLocalDpi xmlns:a14="http://schemas.microsoft.com/office/drawing/2010/main" val="0"/>
              </a:ext>
            </a:extLst>
          </a:blip>
          <a:srcRect l="21573" t="12986" r="32788" b="22987"/>
          <a:stretch/>
        </p:blipFill>
        <p:spPr bwMode="auto">
          <a:xfrm>
            <a:off x="2764616" y="800100"/>
            <a:ext cx="6662769" cy="52578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55543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5"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solidFill>
                  <a:srgbClr val="FFFF00"/>
                </a:solidFill>
              </a:rPr>
              <a:t>CAPÍTULO I</a:t>
            </a:r>
            <a:br>
              <a:rPr lang="en-US" sz="7000" cap="all" dirty="0">
                <a:solidFill>
                  <a:srgbClr val="FFFF00"/>
                </a:solidFill>
              </a:rPr>
            </a:br>
            <a:endParaRPr lang="en-US" sz="7000" cap="all" dirty="0">
              <a:solidFill>
                <a:srgbClr val="FFFF00"/>
              </a:solidFill>
            </a:endParaRPr>
          </a:p>
        </p:txBody>
      </p:sp>
    </p:spTree>
    <p:extLst>
      <p:ext uri="{BB962C8B-B14F-4D97-AF65-F5344CB8AC3E}">
        <p14:creationId xmlns:p14="http://schemas.microsoft.com/office/powerpoint/2010/main" val="402380289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84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588308" y="913174"/>
            <a:ext cx="6959664" cy="5031652"/>
          </a:xfrm>
        </p:spPr>
        <p:txBody>
          <a:bodyPr vert="horz" lIns="91440" tIns="45720" rIns="91440" bIns="45720" rtlCol="0" anchor="ctr">
            <a:normAutofit/>
          </a:bodyPr>
          <a:lstStyle/>
          <a:p>
            <a:pPr marL="742950" lvl="1" indent="-285750" algn="just" defTabSz="457200" rtl="0">
              <a:lnSpc>
                <a:spcPct val="90000"/>
              </a:lnSpc>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err="1">
                <a:solidFill>
                  <a:schemeClr val="tx2"/>
                </a:solidFill>
                <a:effectLst/>
                <a:latin typeface="+mj-lt"/>
                <a:ea typeface="+mj-ea"/>
                <a:cs typeface="+mj-cs"/>
              </a:rPr>
              <a:t>Misión</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ES" sz="1800" i="0" u="none" strike="noStrike" dirty="0">
                <a:solidFill>
                  <a:schemeClr val="tx2"/>
                </a:solidFill>
                <a:effectLst/>
                <a:latin typeface="Century Gothic (Títulos)"/>
              </a:rPr>
              <a:t>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a:solidFill>
                  <a:schemeClr val="tx2"/>
                </a:solidFill>
                <a:effectLst/>
                <a:latin typeface="+mj-lt"/>
                <a:ea typeface="+mj-ea"/>
                <a:cs typeface="+mj-cs"/>
              </a:rPr>
              <a:t>Vision</a:t>
            </a:r>
            <a:br>
              <a:rPr lang="en-U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r>
              <a:rPr lang="es-ES" b="0" i="0" kern="1200" dirty="0">
                <a:solidFill>
                  <a:schemeClr val="tx2"/>
                </a:solidFill>
                <a:effectLst/>
                <a:latin typeface="+mj-lt"/>
                <a:ea typeface="+mj-ea"/>
                <a:cs typeface="+mj-cs"/>
              </a:rPr>
              <a:t>Ser la juguetería artística más conocida por las familias, niños y comunidades en la que ellos cumplan sus sueños y fantasías. </a:t>
            </a: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4401" y="801757"/>
            <a:ext cx="3670852" cy="1754326"/>
          </a:xfrm>
          <a:prstGeom prst="rect">
            <a:avLst/>
          </a:prstGeom>
          <a:noFill/>
        </p:spPr>
        <p:txBody>
          <a:bodyPr wrap="square">
            <a:spAutoFit/>
          </a:bodyPr>
          <a:lstStyle/>
          <a:p>
            <a:pPr algn="ctr"/>
            <a:r>
              <a:rPr lang="en-US" sz="3600" b="1" i="0" kern="1200" dirty="0">
                <a:solidFill>
                  <a:schemeClr val="tx2"/>
                </a:solidFill>
                <a:effectLst/>
                <a:latin typeface="+mj-lt"/>
                <a:ea typeface="+mj-ea"/>
                <a:cs typeface="+mj-cs"/>
              </a:rPr>
              <a:t>ASPECTOS GENERALES DE LA EMPRESA</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029869" y="140681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430F6AB9-C503-4CB7-BE54-BBF743520361}"/>
              </a:ext>
            </a:extLst>
          </p:cNvPr>
          <p:cNvPicPr>
            <a:picLocks noChangeAspect="1"/>
          </p:cNvPicPr>
          <p:nvPr/>
        </p:nvPicPr>
        <p:blipFill>
          <a:blip r:embed="rId2"/>
          <a:stretch>
            <a:fillRect/>
          </a:stretch>
        </p:blipFill>
        <p:spPr>
          <a:xfrm>
            <a:off x="644028" y="2556083"/>
            <a:ext cx="4385841" cy="3119690"/>
          </a:xfrm>
          <a:prstGeom prst="rect">
            <a:avLst/>
          </a:prstGeom>
          <a:ln>
            <a:noFill/>
          </a:ln>
          <a:effectLst>
            <a:softEdge rad="112500"/>
          </a:effectLst>
        </p:spPr>
      </p:pic>
    </p:spTree>
    <p:extLst>
      <p:ext uri="{BB962C8B-B14F-4D97-AF65-F5344CB8AC3E}">
        <p14:creationId xmlns:p14="http://schemas.microsoft.com/office/powerpoint/2010/main" val="4004173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53AFA7-EFE8-4896-978B-D4A74366DFF2}"/>
              </a:ext>
            </a:extLst>
          </p:cNvPr>
          <p:cNvPicPr>
            <a:picLocks noChangeAspect="1"/>
          </p:cNvPicPr>
          <p:nvPr/>
        </p:nvPicPr>
        <p:blipFill rotWithShape="1">
          <a:blip r:embed="rId2"/>
          <a:srcRect r="9788"/>
          <a:stretch/>
        </p:blipFill>
        <p:spPr>
          <a:xfrm>
            <a:off x="4780462" y="165727"/>
            <a:ext cx="6402685" cy="6526546"/>
          </a:xfrm>
          <a:prstGeom prst="rect">
            <a:avLst/>
          </a:prstGeom>
          <a:blipFill>
            <a:blip r:embed="rId3"/>
            <a:tile tx="0" ty="0" sx="100000" sy="100000" flip="none" algn="tl"/>
          </a:blip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Marcador de posición de imagen 16" title="Decorativo">
            <a:extLst>
              <a:ext uri="{FF2B5EF4-FFF2-40B4-BE49-F238E27FC236}">
                <a16:creationId xmlns:a16="http://schemas.microsoft.com/office/drawing/2014/main" id="{11380A9E-4F44-4534-BABD-7DA5B88A7A7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53" r="53"/>
          <a:stretch/>
        </p:blipFill>
        <p:spPr>
          <a:xfrm>
            <a:off x="1092743" y="2406599"/>
            <a:ext cx="3256722" cy="3429009"/>
          </a:xfrm>
          <a:prstGeom prst="rect">
            <a:avLst/>
          </a:prstGeom>
          <a:ln>
            <a:noFill/>
          </a:ln>
          <a:effectLst>
            <a:softEdge rad="112500"/>
          </a:effectLst>
        </p:spPr>
      </p:pic>
      <p:sp>
        <p:nvSpPr>
          <p:cNvPr id="8" name="Título 4">
            <a:extLst>
              <a:ext uri="{FF2B5EF4-FFF2-40B4-BE49-F238E27FC236}">
                <a16:creationId xmlns:a16="http://schemas.microsoft.com/office/drawing/2014/main" id="{45BADA8D-8249-4E9E-8F57-2D9F1BC65FB5}"/>
              </a:ext>
            </a:extLst>
          </p:cNvPr>
          <p:cNvSpPr>
            <a:spLocks noGrp="1"/>
          </p:cNvSpPr>
          <p:nvPr>
            <p:ph type="title"/>
          </p:nvPr>
        </p:nvSpPr>
        <p:spPr>
          <a:xfrm>
            <a:off x="955646" y="888168"/>
            <a:ext cx="3085618" cy="1788060"/>
          </a:xfrm>
        </p:spPr>
        <p:txBody>
          <a:bodyPr rtlCol="0">
            <a:normAutofit/>
          </a:bodyPr>
          <a:lstStyle/>
          <a:p>
            <a:pPr algn="ctr"/>
            <a:r>
              <a:rPr lang="es-ES" dirty="0"/>
              <a:t>ANÁLISIS PESTEL</a:t>
            </a:r>
          </a:p>
        </p:txBody>
      </p:sp>
    </p:spTree>
    <p:extLst>
      <p:ext uri="{BB962C8B-B14F-4D97-AF65-F5344CB8AC3E}">
        <p14:creationId xmlns:p14="http://schemas.microsoft.com/office/powerpoint/2010/main" val="185916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B8D63E-1EA1-4BD1-9CA4-DB2E4CD1EEF8}"/>
              </a:ext>
            </a:extLst>
          </p:cNvPr>
          <p:cNvPicPr>
            <a:picLocks noChangeAspect="1"/>
          </p:cNvPicPr>
          <p:nvPr/>
        </p:nvPicPr>
        <p:blipFill>
          <a:blip r:embed="rId2"/>
          <a:stretch>
            <a:fillRect/>
          </a:stretch>
        </p:blipFill>
        <p:spPr>
          <a:xfrm>
            <a:off x="80797" y="2663971"/>
            <a:ext cx="3626935" cy="3107187"/>
          </a:xfrm>
          <a:prstGeom prst="rect">
            <a:avLst/>
          </a:prstGeom>
          <a:ln>
            <a:noFill/>
          </a:ln>
          <a:effectLst>
            <a:softEdge rad="112500"/>
          </a:effectLst>
        </p:spPr>
      </p:pic>
      <p:sp>
        <p:nvSpPr>
          <p:cNvPr id="2" name="Título 1">
            <a:extLst>
              <a:ext uri="{FF2B5EF4-FFF2-40B4-BE49-F238E27FC236}">
                <a16:creationId xmlns:a16="http://schemas.microsoft.com/office/drawing/2014/main" id="{C5CC54A5-FA92-4993-A35F-03C21682AD6B}"/>
              </a:ext>
            </a:extLst>
          </p:cNvPr>
          <p:cNvSpPr>
            <a:spLocks noGrp="1"/>
          </p:cNvSpPr>
          <p:nvPr>
            <p:ph type="title"/>
          </p:nvPr>
        </p:nvSpPr>
        <p:spPr>
          <a:xfrm>
            <a:off x="3467100" y="209550"/>
            <a:ext cx="5543550" cy="809625"/>
          </a:xfrm>
        </p:spPr>
        <p:txBody>
          <a:bodyPr/>
          <a:lstStyle/>
          <a:p>
            <a:r>
              <a:rPr lang="es-PE" dirty="0"/>
              <a:t>MAPA DE PROCESOS</a:t>
            </a:r>
          </a:p>
        </p:txBody>
      </p:sp>
      <p:pic>
        <p:nvPicPr>
          <p:cNvPr id="6" name="Imagen 5">
            <a:extLst>
              <a:ext uri="{FF2B5EF4-FFF2-40B4-BE49-F238E27FC236}">
                <a16:creationId xmlns:a16="http://schemas.microsoft.com/office/drawing/2014/main" id="{85FDEBA9-74BA-49F9-95CB-5C0B37363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366" y="1090871"/>
            <a:ext cx="7713941" cy="5557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83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Picture 4" descr="Bombilla en fondo amarillo con rayos de luz y cable pintados">
            <a:extLst>
              <a:ext uri="{FF2B5EF4-FFF2-40B4-BE49-F238E27FC236}">
                <a16:creationId xmlns:a16="http://schemas.microsoft.com/office/drawing/2014/main" id="{7B9EF399-A6CC-44A6-9CAE-BEB5728B0FF9}"/>
              </a:ext>
            </a:extLst>
          </p:cNvPr>
          <p:cNvPicPr>
            <a:picLocks noChangeAspect="1"/>
          </p:cNvPicPr>
          <p:nvPr/>
        </p:nvPicPr>
        <p:blipFill rotWithShape="1">
          <a:blip r:embed="rId2"/>
          <a:srcRect l="38119" r="1" b="1"/>
          <a:stretch/>
        </p:blipFill>
        <p:spPr>
          <a:xfrm>
            <a:off x="9551504" y="33650"/>
            <a:ext cx="2640496" cy="2625087"/>
          </a:xfrm>
          <a:prstGeom prst="rect">
            <a:avLst/>
          </a:prstGeom>
          <a:ln>
            <a:noFill/>
          </a:ln>
          <a:effectLst>
            <a:softEdge rad="112500"/>
          </a:effectLst>
        </p:spPr>
      </p:pic>
      <p:sp>
        <p:nvSpPr>
          <p:cNvPr id="7" name="Título 1">
            <a:extLst>
              <a:ext uri="{FF2B5EF4-FFF2-40B4-BE49-F238E27FC236}">
                <a16:creationId xmlns:a16="http://schemas.microsoft.com/office/drawing/2014/main" id="{AFBF8BC2-87E5-423A-8B82-0CD9BFD6EEA8}"/>
              </a:ext>
            </a:extLst>
          </p:cNvPr>
          <p:cNvSpPr>
            <a:spLocks noGrp="1"/>
          </p:cNvSpPr>
          <p:nvPr>
            <p:ph type="title"/>
          </p:nvPr>
        </p:nvSpPr>
        <p:spPr>
          <a:xfrm>
            <a:off x="1047924" y="180567"/>
            <a:ext cx="10515600" cy="1325563"/>
          </a:xfrm>
        </p:spPr>
        <p:txBody>
          <a:bodyPr anchor="ctr">
            <a:normAutofit/>
          </a:bodyPr>
          <a:lstStyle/>
          <a:p>
            <a:r>
              <a:rPr lang="es-PE" dirty="0"/>
              <a:t>ESTRATEGIA DE NEGOCIOS</a:t>
            </a:r>
          </a:p>
        </p:txBody>
      </p:sp>
      <p:pic>
        <p:nvPicPr>
          <p:cNvPr id="8" name="Imagen 7">
            <a:extLst>
              <a:ext uri="{FF2B5EF4-FFF2-40B4-BE49-F238E27FC236}">
                <a16:creationId xmlns:a16="http://schemas.microsoft.com/office/drawing/2014/main" id="{F5B38D40-95C3-4337-BCE5-CEBE2B811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2" y="1625560"/>
            <a:ext cx="8640143" cy="4951205"/>
          </a:xfrm>
          <a:prstGeom prst="rect">
            <a:avLst/>
          </a:prstGeom>
        </p:spPr>
      </p:pic>
    </p:spTree>
    <p:extLst>
      <p:ext uri="{BB962C8B-B14F-4D97-AF65-F5344CB8AC3E}">
        <p14:creationId xmlns:p14="http://schemas.microsoft.com/office/powerpoint/2010/main" val="87731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69493-A8A0-4F0C-957B-6B5E02F4B49C}"/>
              </a:ext>
            </a:extLst>
          </p:cNvPr>
          <p:cNvSpPr>
            <a:spLocks noGrp="1"/>
          </p:cNvSpPr>
          <p:nvPr>
            <p:ph type="title"/>
          </p:nvPr>
        </p:nvSpPr>
        <p:spPr>
          <a:xfrm>
            <a:off x="3906492" y="100634"/>
            <a:ext cx="5772150" cy="857250"/>
          </a:xfrm>
        </p:spPr>
        <p:txBody>
          <a:bodyPr/>
          <a:lstStyle/>
          <a:p>
            <a:r>
              <a:rPr lang="es-PE" dirty="0"/>
              <a:t>PROPUESTA DE VALOR</a:t>
            </a:r>
          </a:p>
        </p:txBody>
      </p:sp>
      <p:pic>
        <p:nvPicPr>
          <p:cNvPr id="4" name="Imagen 3" descr="Diagrama&#10;&#10;Descripción generada automáticamente">
            <a:extLst>
              <a:ext uri="{FF2B5EF4-FFF2-40B4-BE49-F238E27FC236}">
                <a16:creationId xmlns:a16="http://schemas.microsoft.com/office/drawing/2014/main" id="{0390A7D0-47D9-4E76-A369-E7D177800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57884"/>
            <a:ext cx="10813774" cy="5638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0975031"/>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Recorte</Template>
  <TotalTime>1632</TotalTime>
  <Words>1203</Words>
  <Application>Microsoft Office PowerPoint</Application>
  <PresentationFormat>Panorámica</PresentationFormat>
  <Paragraphs>83</Paragraphs>
  <Slides>40</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40</vt:i4>
      </vt:variant>
    </vt:vector>
  </HeadingPairs>
  <TitlesOfParts>
    <vt:vector size="49" baseType="lpstr">
      <vt:lpstr>Century Gothic (Títulos)</vt:lpstr>
      <vt:lpstr>Helvetica Light</vt:lpstr>
      <vt:lpstr>Arial</vt:lpstr>
      <vt:lpstr>Calibri</vt:lpstr>
      <vt:lpstr>Cambria</vt:lpstr>
      <vt:lpstr>Corbel</vt:lpstr>
      <vt:lpstr>Franklin Gothic Book</vt:lpstr>
      <vt:lpstr>Wingdings</vt:lpstr>
      <vt:lpstr>Recorte</vt:lpstr>
      <vt:lpstr>Sistema de Ventas de Juguetes para Niños con Discapacidad </vt:lpstr>
      <vt:lpstr>Presentación de PowerPoint</vt:lpstr>
      <vt:lpstr>Agenda </vt:lpstr>
      <vt:lpstr>CAPÍTULO I </vt:lpstr>
      <vt:lpstr>   Misión   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   Vision  Ser la juguetería artística más conocida por las familias, niños y comunidades en la que ellos cumplan sus sueños y fantasías.  </vt:lpstr>
      <vt:lpstr>ANÁLISIS PESTEL</vt:lpstr>
      <vt:lpstr>MAPA DE PROCESOS</vt:lpstr>
      <vt:lpstr>ESTRATEGIA DE NEGOCIOS</vt:lpstr>
      <vt:lpstr>PROPUESTA DE VALOR</vt:lpstr>
      <vt:lpstr>MODELO CANVAS</vt:lpstr>
      <vt:lpstr> En la actualidad, existe poca cantidad de jugueterías que tengan un sistema de ventas para niños con alguna discapacidad, y que aún están utilizando la forma antigua de vender sus productos.</vt:lpstr>
      <vt:lpstr>   Objetivo General   Se diseñara un aplicación web de carrito de compras que facilite a los consumidores la compra de algún producto que  acepte el pedido y el pago correspondiente en pocos pasos, con diferentes formas de pago.   Objetivos Específicos • Diseñar Diagrama de clases. • Realizar Mapa de Procesos • Realizar Estrategia de Negocio • Diseñar el Modelo de la Base de datos • Diseñar el Modelo Canvas • Diseñar el Diagrama de Gantt. • Realizar un diseño de una interfaz información clara y fácil de entender  • Realizar la aplicación con Java y el método MVC • Realizar el módulo de carrito de compras.  </vt:lpstr>
      <vt:lpstr>ALCANCES • Documento Diagrama de clases. • Documento Mapa de Procesos • Documento Estrategia de Negocio. • Documento del Modelo de la Base de datos. • Documento del Modelo Canvas. • Documento del Diagrama de Gantt.  LIMITACIONES • El aplicativo web se programara en java, JavaScript. con complementos cómo  HTML, Css y Bootstrap. • El aplicativo web se realizara bajo un cronograma de proyecto del documento  del diagrama de Gantt  REQUISITOS FUNCIONALES • Permitir iniciar sesión al cliente y crear una nueva cuenta. • Permitir la selección del producto a comprar y agregar al carrito de compra. • Permitir la modificación del producto en el carrito de compra como la  eliminación, editar la cantidad del producto. • El módulo de carrito de compra realizará el cálculo correspondiente de los         productos comprados y podrá realizar la compra.  </vt:lpstr>
      <vt:lpstr>Este proyecto tiene como principal propósito atenuar los problemas que los padres encuentran al momento de conseguir un juguete para su niño mediante la creación de un  aplicativo web que permita el juguete adecuado de forma inmediata, todo esto de gran importancia, puesto que los padres no tendrán mayor problema en elegir uno de los juguetes.  </vt:lpstr>
      <vt:lpstr>Diseño de un Sistema basado en tecnología Web para el control y gestión de venta de unidades móviles    Fuente: https://repositorio.uncp.edu.pe/handle/20.500.12894/1153?show=full    </vt:lpstr>
      <vt:lpstr>Diagrama de Gantt</vt:lpstr>
      <vt:lpstr>Project Charter</vt:lpstr>
      <vt:lpstr>Propuesta de Solución 1</vt:lpstr>
      <vt:lpstr>Presentación de PowerPoint</vt:lpstr>
      <vt:lpstr>Segunda propuesta de Solución</vt:lpstr>
      <vt:lpstr>Presentación de PowerPoint</vt:lpstr>
      <vt:lpstr>Presentación de PowerPoint</vt:lpstr>
      <vt:lpstr>CAPÍTULO II Marco teórico</vt:lpstr>
      <vt:lpstr>Marco teórico de programación orientada a objetos </vt:lpstr>
      <vt:lpstr>Presentación de PowerPoint</vt:lpstr>
      <vt:lpstr>Presentación de PowerPoint</vt:lpstr>
      <vt:lpstr>El sistema de tienda Online y Marketplace. </vt:lpstr>
      <vt:lpstr>Pasos del proceso para calcular la función compra </vt:lpstr>
      <vt:lpstr>Diagrama de flujo </vt:lpstr>
      <vt:lpstr>CAPÍTULO III DESARROLLO DE LA SOLUCIÓN</vt:lpstr>
      <vt:lpstr>Diagrama de clases </vt:lpstr>
      <vt:lpstr>Modelamiento de Base de Datos </vt:lpstr>
      <vt:lpstr>Entorno visual de los formularios </vt:lpstr>
      <vt:lpstr>Presentación de PowerPoint</vt:lpstr>
      <vt:lpstr>Presentación de PowerPoint</vt:lpstr>
      <vt:lpstr>Presentación de PowerPoint</vt:lpstr>
      <vt:lpstr>Presentación de PowerPoint</vt:lpstr>
      <vt:lpstr>Código fuente </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Miguel LLaja Fernández</dc:creator>
  <cp:lastModifiedBy>oni</cp:lastModifiedBy>
  <cp:revision>27</cp:revision>
  <dcterms:created xsi:type="dcterms:W3CDTF">2021-09-06T23:42:26Z</dcterms:created>
  <dcterms:modified xsi:type="dcterms:W3CDTF">2021-11-24T23:21:09Z</dcterms:modified>
</cp:coreProperties>
</file>